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1" r:id="rId3"/>
  </p:sldMasterIdLst>
  <p:notesMasterIdLst>
    <p:notesMasterId r:id="rId5"/>
  </p:notesMasterIdLst>
  <p:handoutMasterIdLst>
    <p:handoutMasterId r:id="rId33"/>
  </p:handoutMasterIdLst>
  <p:sldIdLst>
    <p:sldId id="430" r:id="rId4"/>
    <p:sldId id="458" r:id="rId6"/>
    <p:sldId id="459" r:id="rId7"/>
    <p:sldId id="434" r:id="rId8"/>
    <p:sldId id="506" r:id="rId9"/>
    <p:sldId id="437" r:id="rId10"/>
    <p:sldId id="505" r:id="rId11"/>
    <p:sldId id="435" r:id="rId12"/>
    <p:sldId id="504" r:id="rId13"/>
    <p:sldId id="374" r:id="rId14"/>
    <p:sldId id="440" r:id="rId15"/>
    <p:sldId id="465" r:id="rId16"/>
    <p:sldId id="466" r:id="rId17"/>
    <p:sldId id="467" r:id="rId18"/>
    <p:sldId id="468" r:id="rId19"/>
    <p:sldId id="503" r:id="rId20"/>
    <p:sldId id="470" r:id="rId21"/>
    <p:sldId id="485" r:id="rId22"/>
    <p:sldId id="502" r:id="rId23"/>
    <p:sldId id="441" r:id="rId24"/>
    <p:sldId id="471" r:id="rId25"/>
    <p:sldId id="496" r:id="rId26"/>
    <p:sldId id="501" r:id="rId27"/>
    <p:sldId id="497" r:id="rId28"/>
    <p:sldId id="498" r:id="rId29"/>
    <p:sldId id="500" r:id="rId30"/>
    <p:sldId id="507" r:id="rId31"/>
    <p:sldId id="455" r:id="rId32"/>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A43D3A"/>
    <a:srgbClr val="F57E1B"/>
    <a:srgbClr val="F8A662"/>
    <a:srgbClr val="BF651B"/>
    <a:srgbClr val="D14D29"/>
    <a:srgbClr val="32AC95"/>
    <a:srgbClr val="A54E07"/>
    <a:srgbClr val="292929"/>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76" autoAdjust="0"/>
    <p:restoredTop sz="97450" autoAdjust="0"/>
  </p:normalViewPr>
  <p:slideViewPr>
    <p:cSldViewPr showGuides="1">
      <p:cViewPr varScale="1">
        <p:scale>
          <a:sx n="73" d="100"/>
          <a:sy n="73" d="100"/>
        </p:scale>
        <p:origin x="100" y="468"/>
      </p:cViewPr>
      <p:guideLst>
        <p:guide orient="horz" pos="2160"/>
        <p:guide pos="382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2880" y="-108"/>
      </p:cViewPr>
      <p:guideLst>
        <p:guide orient="horz" pos="2880"/>
        <p:guide pos="215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7" Type="http://schemas.openxmlformats.org/officeDocument/2006/relationships/tags" Target="tags/tag9.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FD130D-AAC8-44A9-A3BE-2E1BA6D7C0A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160B8F-FD91-447F-B347-C28456E5899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2972F9-58EA-40AC-93EB-2F165E6D99A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4664" y="683568"/>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203152-9403-460D-AF64-A1ED637F6C0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7" Type="http://schemas.openxmlformats.org/officeDocument/2006/relationships/theme" Target="../theme/theme1.xml"/><Relationship Id="rId46" Type="http://schemas.microsoft.com/office/2007/relationships/hdphoto" Target="../media/image8.wdp"/><Relationship Id="rId45" Type="http://schemas.openxmlformats.org/officeDocument/2006/relationships/image" Target="../media/image7.png"/><Relationship Id="rId44" Type="http://schemas.openxmlformats.org/officeDocument/2006/relationships/image" Target="../media/image6.jpeg"/><Relationship Id="rId43" Type="http://schemas.openxmlformats.org/officeDocument/2006/relationships/image" Target="../media/image5.jpeg"/><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4" Type="http://schemas.openxmlformats.org/officeDocument/2006/relationships/theme" Target="../theme/theme2.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45.xml"/><Relationship Id="rId29" Type="http://schemas.openxmlformats.org/officeDocument/2006/relationships/slideLayout" Target="../slideLayouts/slideLayout71.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0" Type="http://schemas.openxmlformats.org/officeDocument/2006/relationships/slideLayout" Target="../slideLayouts/slideLayout62.xml"/><Relationship Id="rId2" Type="http://schemas.openxmlformats.org/officeDocument/2006/relationships/slideLayout" Target="../slideLayouts/slideLayout44.xml"/><Relationship Id="rId19" Type="http://schemas.openxmlformats.org/officeDocument/2006/relationships/slideLayout" Target="../slideLayouts/slideLayout61.xml"/><Relationship Id="rId18" Type="http://schemas.openxmlformats.org/officeDocument/2006/relationships/slideLayout" Target="../slideLayouts/slideLayout60.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grpSp>
        <p:nvGrpSpPr>
          <p:cNvPr id="17"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userDrawn="1"/>
        </p:nvSpPr>
        <p:spPr>
          <a:xfrm>
            <a:off x="0" y="759368"/>
            <a:ext cx="12192000" cy="6098632"/>
          </a:xfrm>
          <a:prstGeom prst="rect">
            <a:avLst/>
          </a:prstGeom>
          <a:blipFill dpi="0" rotWithShape="1">
            <a:blip r:embed="rId44"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rot="2700000">
            <a:off x="-26608" y="203365"/>
            <a:ext cx="489479" cy="489479"/>
          </a:xfrm>
          <a:prstGeom prst="rect">
            <a:avLst/>
          </a:prstGeom>
          <a:blipFill dpi="0" rotWithShape="1">
            <a:blip r:embed="rId45" cstate="print">
              <a:extLst>
                <a:ext uri="{BEBA8EAE-BF5A-486C-A8C5-ECC9F3942E4B}">
                  <a14:imgProps xmlns:a14="http://schemas.microsoft.com/office/drawing/2010/main">
                    <a14:imgLayer r:embed="rId46">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14.png"/><Relationship Id="rId6" Type="http://schemas.microsoft.com/office/2007/relationships/media" Target="../media/media1.mp3"/><Relationship Id="rId5" Type="http://schemas.openxmlformats.org/officeDocument/2006/relationships/audio" Target="../media/media1.mp3"/><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43.xml"/><Relationship Id="rId2" Type="http://schemas.openxmlformats.org/officeDocument/2006/relationships/tags" Target="../tags/tag5.xml"/><Relationship Id="rId1" Type="http://schemas.openxmlformats.org/officeDocument/2006/relationships/image" Target="../media/image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43.xml"/><Relationship Id="rId2" Type="http://schemas.openxmlformats.org/officeDocument/2006/relationships/tags" Target="../tags/tag6.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43.xml"/><Relationship Id="rId2" Type="http://schemas.openxmlformats.org/officeDocument/2006/relationships/tags" Target="../tags/tag7.xml"/><Relationship Id="rId1" Type="http://schemas.openxmlformats.org/officeDocument/2006/relationships/image" Target="../media/image6.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43.xml"/><Relationship Id="rId2" Type="http://schemas.openxmlformats.org/officeDocument/2006/relationships/tags" Target="../tags/tag8.xml"/><Relationship Id="rId1" Type="http://schemas.openxmlformats.org/officeDocument/2006/relationships/image" Target="../media/image6.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3.xml"/><Relationship Id="rId2" Type="http://schemas.openxmlformats.org/officeDocument/2006/relationships/tags" Target="../tags/tag1.xml"/><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43.xml"/><Relationship Id="rId2" Type="http://schemas.openxmlformats.org/officeDocument/2006/relationships/tags" Target="../tags/tag2.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43.xml"/><Relationship Id="rId2" Type="http://schemas.openxmlformats.org/officeDocument/2006/relationships/tags" Target="../tags/tag3.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43.xml"/><Relationship Id="rId2" Type="http://schemas.openxmlformats.org/officeDocument/2006/relationships/tags" Target="../tags/tag4.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2" name="矩形 11"/>
          <p:cNvSpPr/>
          <p:nvPr/>
        </p:nvSpPr>
        <p:spPr>
          <a:xfrm>
            <a:off x="7785100" y="5032375"/>
            <a:ext cx="3992880" cy="108013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a:t>Unit 10: Day and Time</a:t>
            </a:r>
            <a:endParaRPr lang="en-US" altLang="zh-CN" sz="3200" b="1" dirty="0"/>
          </a:p>
        </p:txBody>
      </p:sp>
      <p:sp>
        <p:nvSpPr>
          <p:cNvPr id="14" name="TextBox 13"/>
          <p:cNvSpPr txBox="1"/>
          <p:nvPr/>
        </p:nvSpPr>
        <p:spPr>
          <a:xfrm>
            <a:off x="8184232" y="3140968"/>
            <a:ext cx="3877985" cy="646331"/>
          </a:xfrm>
          <a:prstGeom prst="rect">
            <a:avLst/>
          </a:prstGeom>
          <a:noFill/>
        </p:spPr>
        <p:txBody>
          <a:bodyPr wrap="none" rtlCol="0">
            <a:spAutoFit/>
          </a:bodyPr>
          <a:lstStyle/>
          <a:p>
            <a:r>
              <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幼儿教师英语口语</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0" name="TextBox 19"/>
          <p:cNvSpPr txBox="1"/>
          <p:nvPr/>
        </p:nvSpPr>
        <p:spPr>
          <a:xfrm>
            <a:off x="6023992" y="11330"/>
            <a:ext cx="5976664" cy="2123658"/>
          </a:xfrm>
          <a:prstGeom prst="rect">
            <a:avLst/>
          </a:prstGeom>
          <a:noFill/>
        </p:spPr>
        <p:txBody>
          <a:bodyPr wrap="square" rtlCol="0">
            <a:spAutoFit/>
          </a:bodyPr>
          <a:lstStyle/>
          <a:p>
            <a:r>
              <a:rPr lang="en-US" altLang="zh-CN" sz="4400" dirty="0">
                <a:solidFill>
                  <a:srgbClr val="7030A0"/>
                </a:solidFill>
                <a:latin typeface="Copperplate Gothic Bold" panose="020E0705020206020404" pitchFamily="34" charset="0"/>
              </a:rPr>
              <a:t>Oral English for Nursery School Teachers</a:t>
            </a:r>
            <a:endParaRPr lang="en-US" altLang="zh-CN" sz="4400" dirty="0">
              <a:solidFill>
                <a:srgbClr val="7030A0"/>
              </a:solidFill>
              <a:latin typeface="Copperplate Gothic Bold" panose="020E0705020206020404" pitchFamily="34" charset="0"/>
            </a:endParaRPr>
          </a:p>
        </p:txBody>
      </p:sp>
      <p:pic>
        <p:nvPicPr>
          <p:cNvPr id="4" name="media4ok.mp3">
            <a:hlinkClick r:id="" action="ppaction://media"/>
          </p:cNvPr>
          <p:cNvPicPr>
            <a:picLocks noChangeAspect="1"/>
          </p:cNvPicPr>
          <p:nvPr>
            <a:audioFile r:link="rId5"/>
            <p:extLst>
              <p:ext uri="{DAA4B4D4-6D71-4841-9C94-3DE7FCFB9230}">
                <p14:media xmlns:p14="http://schemas.microsoft.com/office/powerpoint/2010/main" r:embed="rId6"/>
              </p:ext>
            </p:extLst>
          </p:nvPr>
        </p:nvPicPr>
        <p:blipFill>
          <a:blip r:embed="rId7" cstate="print"/>
          <a:stretch>
            <a:fillRect/>
          </a:stretch>
        </p:blipFill>
        <p:spPr>
          <a:xfrm>
            <a:off x="-1176808" y="-583055"/>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9"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dissolve">
                                      <p:cBhvr>
                                        <p:cTn id="9" dur="500"/>
                                        <p:tgtEl>
                                          <p:spTgt spid="3"/>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21" presetClass="entr" presetSubtype="3"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3)">
                                      <p:cBhvr>
                                        <p:cTn id="33" dur="500"/>
                                        <p:tgtEl>
                                          <p:spTgt spid="7"/>
                                        </p:tgtEl>
                                      </p:cBhvr>
                                    </p:animEffect>
                                  </p:childTnLst>
                                </p:cTn>
                              </p:par>
                              <p:par>
                                <p:cTn id="34" presetID="21" presetClass="entr" presetSubtype="3"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3)">
                                      <p:cBhvr>
                                        <p:cTn id="36" dur="500"/>
                                        <p:tgtEl>
                                          <p:spTgt spid="13"/>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2" presetClass="entr" presetSubtype="8" fill="hold" grpId="0"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250"/>
                                        <p:tgtEl>
                                          <p:spTgt spid="14"/>
                                        </p:tgtEl>
                                        <p:attrNameLst>
                                          <p:attrName>ppt_x</p:attrName>
                                        </p:attrNameLst>
                                      </p:cBhvr>
                                      <p:tavLst>
                                        <p:tav tm="0">
                                          <p:val>
                                            <p:strVal val="#ppt_x-#ppt_w*1.125000"/>
                                          </p:val>
                                        </p:tav>
                                        <p:tav tm="100000">
                                          <p:val>
                                            <p:strVal val="#ppt_x"/>
                                          </p:val>
                                        </p:tav>
                                      </p:tavLst>
                                    </p:anim>
                                    <p:animEffect transition="in" filter="wipe(right)">
                                      <p:cBhvr>
                                        <p:cTn id="45" dur="250"/>
                                        <p:tgtEl>
                                          <p:spTgt spid="14"/>
                                        </p:tgtEl>
                                      </p:cBhvr>
                                    </p:animEffect>
                                  </p:childTnLst>
                                </p:cTn>
                              </p:par>
                            </p:childTnLst>
                          </p:cTn>
                        </p:par>
                        <p:par>
                          <p:cTn id="46" fill="hold">
                            <p:stCondLst>
                              <p:cond delay="1924"/>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1" repeatCount="indefinite" fill="hold" display="0">
                  <p:stCondLst>
                    <p:cond delay="indefinite"/>
                  </p:stCondLst>
                  <p:endCondLst>
                    <p:cond evt="onStopAudio" delay="0">
                      <p:tgtEl>
                        <p:sldTgt/>
                      </p:tgtEl>
                    </p:cond>
                  </p:endCondLst>
                </p:cTn>
                <p:tgtEl>
                  <p:spTgt spid="4"/>
                </p:tgtEl>
              </p:cMediaNode>
            </p:audio>
          </p:childTnLst>
        </p:cTn>
      </p:par>
    </p:tnLst>
    <p:bldLst>
      <p:bldP spid="3" grpId="0" animBg="1"/>
      <p:bldP spid="5" grpId="0" animBg="1"/>
      <p:bldP spid="6" grpId="0" animBg="1"/>
      <p:bldP spid="9" grpId="0" animBg="1"/>
      <p:bldP spid="10" grpId="0" animBg="1"/>
      <p:bldP spid="11" grpId="0" animBg="1"/>
      <p:bldP spid="7" grpId="0" animBg="1"/>
      <p:bldP spid="13" grpId="0" animBg="1"/>
      <p:bldP spid="12" grpId="0" bldLvl="0" animBg="1"/>
      <p:bldP spid="14"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51004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47015" y="728980"/>
            <a:ext cx="9777730" cy="9817100"/>
          </a:xfrm>
          <a:prstGeom prst="rect">
            <a:avLst/>
          </a:prstGeom>
          <a:noFill/>
        </p:spPr>
        <p:txBody>
          <a:bodyPr wrap="square" rtlCol="0">
            <a:spAutoFit/>
          </a:bodyPr>
          <a:lstStyle/>
          <a:p>
            <a:endParaRPr lang="zh-CN" altLang="en-US" sz="2800" b="1" dirty="0">
              <a:solidFill>
                <a:srgbClr val="7030A0"/>
              </a:solidFill>
              <a:latin typeface="Times New Roman" panose="02020603050405020304" pitchFamily="18" charset="0"/>
              <a:cs typeface="Times New Roman" panose="02020603050405020304" pitchFamily="18" charset="0"/>
            </a:endParaRPr>
          </a:p>
          <a:p>
            <a:r>
              <a:rPr lang="zh-CN" altLang="en-US" sz="2800" b="1" dirty="0">
                <a:solidFill>
                  <a:srgbClr val="7030A0"/>
                </a:solidFill>
                <a:latin typeface="Times New Roman" panose="02020603050405020304" pitchFamily="18" charset="0"/>
                <a:cs typeface="Times New Roman" panose="02020603050405020304" pitchFamily="18" charset="0"/>
              </a:rPr>
              <a:t>情景对话：</a:t>
            </a:r>
            <a:r>
              <a:rPr lang="en-US" altLang="zh-CN" sz="2800" b="1" dirty="0">
                <a:solidFill>
                  <a:srgbClr val="7030A0"/>
                </a:solidFill>
                <a:latin typeface="Times New Roman" panose="02020603050405020304" pitchFamily="18" charset="0"/>
                <a:cs typeface="Times New Roman" panose="02020603050405020304" pitchFamily="18" charset="0"/>
              </a:rPr>
              <a:t>Dialogue 1</a:t>
            </a:r>
            <a:endParaRPr lang="en-US" altLang="zh-CN" sz="2800" b="1" dirty="0"/>
          </a:p>
          <a:p>
            <a:endParaRPr lang="en-US" altLang="zh-CN" sz="2800" b="1" dirty="0"/>
          </a:p>
          <a:p>
            <a:r>
              <a:rPr lang="en-US" altLang="zh-CN" sz="2800" b="1" dirty="0"/>
              <a:t>T: Good morning, it’s a nice day today.</a:t>
            </a:r>
            <a:endParaRPr lang="en-US" altLang="zh-CN" sz="2800" b="1" dirty="0"/>
          </a:p>
          <a:p>
            <a:r>
              <a:rPr lang="en-US" altLang="zh-CN" sz="2800" b="1" dirty="0"/>
              <a:t>C: Yes. It’s sunny.</a:t>
            </a:r>
            <a:endParaRPr lang="en-US" altLang="zh-CN" sz="2800" b="1" dirty="0"/>
          </a:p>
          <a:p>
            <a:r>
              <a:rPr lang="en-US" altLang="zh-CN" sz="2800" b="1" dirty="0"/>
              <a:t>T: What day is it today?</a:t>
            </a:r>
            <a:endParaRPr lang="en-US" altLang="zh-CN" sz="2800" b="1" dirty="0"/>
          </a:p>
          <a:p>
            <a:r>
              <a:rPr lang="en-US" altLang="zh-CN" sz="2800" b="1" dirty="0"/>
              <a:t>C: It’s Friday.</a:t>
            </a:r>
            <a:endParaRPr lang="en-US" altLang="zh-CN" sz="2800" b="1" dirty="0"/>
          </a:p>
          <a:p>
            <a:r>
              <a:rPr lang="en-US" altLang="zh-CN" sz="2800" b="1" dirty="0"/>
              <a:t>T: Yes. Friday is painting day.</a:t>
            </a:r>
            <a:endParaRPr lang="en-US" altLang="zh-CN" sz="2800" b="1" dirty="0"/>
          </a:p>
          <a:p>
            <a:r>
              <a:rPr lang="en-US" altLang="zh-CN" sz="2800" b="1" dirty="0"/>
              <a:t>C: We love painting.</a:t>
            </a:r>
            <a:endParaRPr lang="en-US" altLang="zh-CN" sz="2800" b="1" dirty="0"/>
          </a:p>
          <a:p>
            <a:r>
              <a:rPr lang="en-US" altLang="zh-CN" sz="2800" b="1" dirty="0"/>
              <a:t>T: We are going to pain a rabbit today.</a:t>
            </a:r>
            <a:endParaRPr lang="en-US" altLang="zh-CN" sz="2800" b="1" dirty="0"/>
          </a:p>
          <a:p>
            <a:r>
              <a:rPr lang="en-US" altLang="zh-CN" sz="2800" b="1" dirty="0"/>
              <a:t>C: Great.</a:t>
            </a:r>
            <a:endParaRPr lang="en-US" altLang="zh-CN" sz="2800"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r>
              <a:rPr lang="en-US" altLang="zh-CN" b="1" dirty="0"/>
              <a:t> </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79425" y="1257300"/>
            <a:ext cx="9004935" cy="6638290"/>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zh-CN" altLang="en-US" sz="2800" dirty="0">
              <a:latin typeface="Times New Roman" panose="02020603050405020304" pitchFamily="18" charset="0"/>
              <a:cs typeface="Times New Roman" panose="02020603050405020304" pitchFamily="18" charset="0"/>
            </a:endParaRPr>
          </a:p>
          <a:p>
            <a:pPr lvl="0" fontAlgn="auto">
              <a:lnSpc>
                <a:spcPts val="3860"/>
              </a:lnSpc>
            </a:pPr>
            <a:r>
              <a:rPr lang="zh-CN" altLang="en-US" sz="2800" dirty="0">
                <a:latin typeface="Times New Roman" panose="02020603050405020304" pitchFamily="18" charset="0"/>
                <a:cs typeface="Times New Roman" panose="02020603050405020304" pitchFamily="18" charset="0"/>
              </a:rPr>
              <a:t>1.It’s sunny.天气晴朗。用于描述天气的状况。类似的表达有：windy刮风的，cloudy多云的，snowy下雪的,rainy下雨的,foggy有雾的。</a:t>
            </a:r>
            <a:endParaRPr lang="zh-CN" altLang="en-US" sz="2800" dirty="0">
              <a:latin typeface="Times New Roman" panose="02020603050405020304" pitchFamily="18" charset="0"/>
              <a:cs typeface="Times New Roman" panose="02020603050405020304" pitchFamily="18" charset="0"/>
            </a:endParaRPr>
          </a:p>
          <a:p>
            <a:pPr lvl="0" fontAlgn="auto">
              <a:lnSpc>
                <a:spcPts val="3860"/>
              </a:lnSpc>
            </a:pPr>
            <a:r>
              <a:rPr lang="zh-CN" altLang="en-US" sz="2800" dirty="0">
                <a:latin typeface="Times New Roman" panose="02020603050405020304" pitchFamily="18" charset="0"/>
                <a:cs typeface="Times New Roman" panose="02020603050405020304" pitchFamily="18" charset="0"/>
              </a:rPr>
              <a:t>2.What day is it today?今天星期几？</a:t>
            </a:r>
            <a:endParaRPr lang="zh-CN" altLang="en-US" sz="2800" dirty="0">
              <a:latin typeface="Times New Roman" panose="02020603050405020304" pitchFamily="18" charset="0"/>
              <a:cs typeface="Times New Roman" panose="02020603050405020304" pitchFamily="18" charset="0"/>
            </a:endParaRPr>
          </a:p>
          <a:p>
            <a:pPr lvl="0" fontAlgn="auto">
              <a:lnSpc>
                <a:spcPts val="3860"/>
              </a:lnSpc>
            </a:pPr>
            <a:r>
              <a:rPr lang="zh-CN" altLang="en-US" sz="2800" dirty="0">
                <a:latin typeface="Times New Roman" panose="02020603050405020304" pitchFamily="18" charset="0"/>
                <a:cs typeface="Times New Roman" panose="02020603050405020304" pitchFamily="18" charset="0"/>
              </a:rPr>
              <a:t>3. We love painting.我们喜欢画画。Love 表示喜爱，其后跟名词或者动名词。</a:t>
            </a:r>
            <a:endParaRPr lang="zh-CN" altLang="en-US" sz="2800" dirty="0">
              <a:latin typeface="Times New Roman" panose="02020603050405020304" pitchFamily="18" charset="0"/>
              <a:cs typeface="Times New Roman" panose="02020603050405020304" pitchFamily="18" charset="0"/>
            </a:endParaRPr>
          </a:p>
          <a:p>
            <a:pPr lvl="0" fontAlgn="auto">
              <a:lnSpc>
                <a:spcPts val="3860"/>
              </a:lnSpc>
            </a:pPr>
            <a:r>
              <a:rPr lang="zh-CN" altLang="en-US" sz="2800" dirty="0">
                <a:latin typeface="Times New Roman" panose="02020603050405020304" pitchFamily="18" charset="0"/>
                <a:cs typeface="Times New Roman" panose="02020603050405020304" pitchFamily="18" charset="0"/>
              </a:rPr>
              <a:t>e.g. I love my family我爱我的家人了。</a:t>
            </a:r>
            <a:endParaRPr lang="zh-CN" altLang="en-US" sz="2800" dirty="0">
              <a:latin typeface="Times New Roman" panose="02020603050405020304" pitchFamily="18" charset="0"/>
              <a:cs typeface="Times New Roman" panose="02020603050405020304" pitchFamily="18" charset="0"/>
            </a:endParaRPr>
          </a:p>
          <a:p>
            <a:pPr lvl="0" fontAlgn="auto">
              <a:lnSpc>
                <a:spcPts val="3860"/>
              </a:lnSpc>
            </a:pPr>
            <a:r>
              <a:rPr lang="zh-CN" altLang="en-US" sz="2800" dirty="0">
                <a:latin typeface="Times New Roman" panose="02020603050405020304" pitchFamily="18" charset="0"/>
                <a:cs typeface="Times New Roman" panose="02020603050405020304" pitchFamily="18" charset="0"/>
              </a:rPr>
              <a:t>e.g. I love swimming.我喜爱游泳。 </a:t>
            </a:r>
            <a:endParaRPr lang="zh-CN" altLang="en-US" sz="2800" dirty="0">
              <a:latin typeface="Times New Roman" panose="02020603050405020304" pitchFamily="18" charset="0"/>
              <a:cs typeface="Times New Roman" panose="02020603050405020304" pitchFamily="18" charset="0"/>
            </a:endParaRPr>
          </a:p>
          <a:p>
            <a:pPr lvl="0" fontAlgn="auto">
              <a:lnSpc>
                <a:spcPts val="3860"/>
              </a:lnSpc>
            </a:pPr>
            <a:r>
              <a:rPr lang="zh-CN" altLang="en-US" sz="2800" dirty="0">
                <a:latin typeface="Times New Roman" panose="02020603050405020304" pitchFamily="18" charset="0"/>
                <a:cs typeface="Times New Roman" panose="02020603050405020304" pitchFamily="18" charset="0"/>
              </a:rPr>
              <a:t>4.Got it.明白了，知道了。</a:t>
            </a:r>
            <a:endParaRPr lang="zh-CN" altLang="en-US" sz="2800" dirty="0">
              <a:latin typeface="Times New Roman" panose="02020603050405020304" pitchFamily="18" charset="0"/>
              <a:cs typeface="Times New Roman" panose="02020603050405020304" pitchFamily="18" charset="0"/>
            </a:endParaRPr>
          </a:p>
          <a:p>
            <a:pPr lvl="0">
              <a:lnSpc>
                <a:spcPct val="150000"/>
              </a:lnSpc>
            </a:pP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endParaRPr altLang="zh-CN" sz="2400" dirty="0">
              <a:solidFill>
                <a:srgbClr val="7030A0"/>
              </a:solidFill>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589869" y="923960"/>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8710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670" y="836930"/>
            <a:ext cx="11459210" cy="4831080"/>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2</a:t>
            </a:r>
            <a:endParaRPr lang="en-US" altLang="zh-CN" sz="2800" b="1" dirty="0">
              <a:solidFill>
                <a:srgbClr val="7030A0"/>
              </a:solidFill>
              <a:latin typeface="Times New Roman" panose="02020603050405020304" pitchFamily="18" charset="0"/>
              <a:cs typeface="Times New Roman" panose="02020603050405020304" pitchFamily="18" charset="0"/>
            </a:endParaRPr>
          </a:p>
          <a:p>
            <a:r>
              <a:rPr lang="zh-CN" altLang="en-US" sz="2000" dirty="0"/>
              <a:t>T: What time is it now?</a:t>
            </a:r>
            <a:endParaRPr lang="zh-CN" altLang="en-US" sz="2000" dirty="0"/>
          </a:p>
          <a:p>
            <a:r>
              <a:rPr lang="zh-CN" altLang="en-US" sz="2000" dirty="0"/>
              <a:t>C: It’s 12: 30 p.m.</a:t>
            </a:r>
            <a:endParaRPr lang="zh-CN" altLang="en-US" sz="2000" dirty="0"/>
          </a:p>
          <a:p>
            <a:r>
              <a:rPr lang="zh-CN" altLang="en-US" sz="2000" dirty="0"/>
              <a:t>T: It’s time to take a nap. Do you want to use the washroom before the nap?</a:t>
            </a:r>
            <a:endParaRPr lang="zh-CN" altLang="en-US" sz="2000" dirty="0"/>
          </a:p>
          <a:p>
            <a:r>
              <a:rPr lang="zh-CN" altLang="en-US" sz="2000" dirty="0"/>
              <a:t>C: Yes. I do</a:t>
            </a:r>
            <a:endParaRPr lang="zh-CN" altLang="en-US" sz="2000" dirty="0"/>
          </a:p>
          <a:p>
            <a:r>
              <a:rPr lang="zh-CN" altLang="en-US" sz="2000" dirty="0"/>
              <a:t>T: Come with me. </a:t>
            </a:r>
            <a:endParaRPr lang="zh-CN" altLang="en-US" sz="2000" dirty="0"/>
          </a:p>
          <a:p>
            <a:r>
              <a:rPr lang="zh-CN" altLang="en-US" sz="2000" dirty="0"/>
              <a:t>C: OK. </a:t>
            </a:r>
            <a:endParaRPr lang="zh-CN" altLang="en-US" sz="2000" dirty="0"/>
          </a:p>
          <a:p>
            <a:r>
              <a:rPr lang="zh-CN" altLang="en-US" sz="2000" dirty="0"/>
              <a:t>T: Please take off your coat, shoes and socks. </a:t>
            </a:r>
            <a:endParaRPr lang="zh-CN" altLang="en-US" sz="2000" dirty="0"/>
          </a:p>
          <a:p>
            <a:r>
              <a:rPr lang="zh-CN" altLang="en-US" sz="2000" dirty="0"/>
              <a:t>C: Could you help me?</a:t>
            </a:r>
            <a:endParaRPr lang="zh-CN" altLang="en-US" sz="2000" dirty="0"/>
          </a:p>
          <a:p>
            <a:r>
              <a:rPr lang="zh-CN" altLang="en-US" sz="2000" dirty="0"/>
              <a:t>T: Of course.</a:t>
            </a:r>
            <a:endParaRPr lang="zh-CN" altLang="en-US" sz="2000" dirty="0"/>
          </a:p>
          <a:p>
            <a:r>
              <a:rPr lang="zh-CN" altLang="en-US" sz="2000" dirty="0"/>
              <a:t>C: Thank you.</a:t>
            </a:r>
            <a:endParaRPr lang="zh-CN" altLang="en-US" sz="2000" dirty="0"/>
          </a:p>
          <a:p>
            <a:r>
              <a:rPr lang="zh-CN" altLang="en-US" sz="2000" dirty="0"/>
              <a:t>T: Wish you a good dream.</a:t>
            </a:r>
            <a:endParaRPr lang="zh-CN" altLang="en-US" sz="2000" dirty="0"/>
          </a:p>
          <a:p>
            <a:r>
              <a:rPr lang="zh-CN" altLang="en-US" sz="2000" dirty="0"/>
              <a:t>1.It’s time to take a nap.该睡午觉了。It’s time to do sth.是该做什么的时候了。</a:t>
            </a:r>
            <a:endParaRPr lang="zh-CN" altLang="en-US" sz="2000" dirty="0"/>
          </a:p>
          <a:p>
            <a:r>
              <a:rPr lang="zh-CN" altLang="en-US" sz="2000" dirty="0"/>
              <a:t>e.g. It’s time to have a rest.该休息了。</a:t>
            </a:r>
            <a:endParaRPr lang="zh-CN" altLang="en-US" sz="2000" dirty="0"/>
          </a:p>
          <a:p>
            <a:r>
              <a:rPr lang="zh-CN" altLang="en-US" sz="2000" dirty="0"/>
              <a:t>e.g. It’s time to have lunch.该吃午饭了。有时候在口语表达中，可以省略It’s。</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225386" y="952649"/>
            <a:ext cx="8712968" cy="4953000"/>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indent="0">
              <a:lnSpc>
                <a:spcPct val="150000"/>
              </a:lnSpc>
              <a:buNone/>
            </a:pPr>
            <a:r>
              <a:rPr lang="en-US" altLang="zh-CN" sz="2400" dirty="0">
                <a:latin typeface="Times New Roman" panose="02020603050405020304" pitchFamily="18" charset="0"/>
                <a:cs typeface="Times New Roman" panose="02020603050405020304" pitchFamily="18" charset="0"/>
              </a:rPr>
              <a:t>1.It’s time to take a nap.该睡午觉了。It’s time to do sth.是该做什么的时候了。</a:t>
            </a:r>
            <a:endParaRPr lang="en-US" altLang="zh-CN" sz="2400" dirty="0">
              <a:latin typeface="Times New Roman" panose="02020603050405020304" pitchFamily="18" charset="0"/>
              <a:cs typeface="Times New Roman" panose="02020603050405020304" pitchFamily="18" charset="0"/>
            </a:endParaRPr>
          </a:p>
          <a:p>
            <a:pPr lvl="0" indent="0">
              <a:lnSpc>
                <a:spcPct val="150000"/>
              </a:lnSpc>
              <a:buNone/>
            </a:pPr>
            <a:r>
              <a:rPr lang="en-US" altLang="zh-CN" sz="2400" dirty="0">
                <a:latin typeface="Times New Roman" panose="02020603050405020304" pitchFamily="18" charset="0"/>
                <a:cs typeface="Times New Roman" panose="02020603050405020304" pitchFamily="18" charset="0"/>
              </a:rPr>
              <a:t>e.g. It’s time to have a rest.该休息了。</a:t>
            </a:r>
            <a:endParaRPr lang="en-US" altLang="zh-CN" sz="2400" dirty="0">
              <a:latin typeface="Times New Roman" panose="02020603050405020304" pitchFamily="18" charset="0"/>
              <a:cs typeface="Times New Roman" panose="02020603050405020304" pitchFamily="18" charset="0"/>
            </a:endParaRPr>
          </a:p>
          <a:p>
            <a:pPr lvl="0" indent="0">
              <a:lnSpc>
                <a:spcPct val="150000"/>
              </a:lnSpc>
              <a:buNone/>
            </a:pPr>
            <a:r>
              <a:rPr lang="en-US" altLang="zh-CN" sz="2400" dirty="0">
                <a:latin typeface="Times New Roman" panose="02020603050405020304" pitchFamily="18" charset="0"/>
                <a:cs typeface="Times New Roman" panose="02020603050405020304" pitchFamily="18" charset="0"/>
              </a:rPr>
              <a:t>e.g. It’s time to have lunch.该吃午饭了。有时候在口语表达中，可以省略It’s。例如：Time to go to say goodbye.该说再见了。</a:t>
            </a:r>
            <a:endParaRPr lang="en-US" altLang="zh-CN" sz="2400" dirty="0">
              <a:latin typeface="Times New Roman" panose="02020603050405020304" pitchFamily="18" charset="0"/>
              <a:cs typeface="Times New Roman" panose="02020603050405020304" pitchFamily="18" charset="0"/>
            </a:endParaRPr>
          </a:p>
          <a:p>
            <a:pPr lvl="0" indent="0">
              <a:lnSpc>
                <a:spcPct val="150000"/>
              </a:lnSpc>
              <a:buNone/>
            </a:pPr>
            <a:r>
              <a:rPr lang="en-US" altLang="zh-CN" sz="2400" dirty="0">
                <a:latin typeface="Times New Roman" panose="02020603050405020304" pitchFamily="18" charset="0"/>
                <a:cs typeface="Times New Roman" panose="02020603050405020304" pitchFamily="18" charset="0"/>
              </a:rPr>
              <a:t>2. Do you want to use the washroom before the nap?午睡之前想上厕所吗？</a:t>
            </a:r>
            <a:endParaRPr lang="en-US" altLang="zh-CN" sz="2400" dirty="0">
              <a:latin typeface="Times New Roman" panose="02020603050405020304" pitchFamily="18" charset="0"/>
              <a:cs typeface="Times New Roman" panose="02020603050405020304" pitchFamily="18" charset="0"/>
            </a:endParaRPr>
          </a:p>
          <a:p>
            <a:pPr lvl="0" indent="0">
              <a:lnSpc>
                <a:spcPct val="150000"/>
              </a:lnSpc>
              <a:buNone/>
            </a:pPr>
            <a:r>
              <a:rPr lang="en-US" altLang="zh-CN" sz="2400" dirty="0">
                <a:latin typeface="Times New Roman" panose="02020603050405020304" pitchFamily="18" charset="0"/>
                <a:cs typeface="Times New Roman" panose="02020603050405020304" pitchFamily="18" charset="0"/>
              </a:rPr>
              <a:t>3. Wish you a good dream.“希望你做一个好梦”的意思。</a:t>
            </a:r>
            <a:endParaRPr lang="en-US" altLang="zh-CN" sz="24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477102" y="1844986"/>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670" y="836930"/>
            <a:ext cx="11264900" cy="9468485"/>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3</a:t>
            </a:r>
            <a:endParaRPr lang="en-US" altLang="zh-CN" sz="2800" b="1" dirty="0">
              <a:solidFill>
                <a:srgbClr val="7030A0"/>
              </a:solidFill>
              <a:latin typeface="Times New Roman" panose="02020603050405020304" pitchFamily="18" charset="0"/>
              <a:cs typeface="Times New Roman" panose="02020603050405020304" pitchFamily="18" charset="0"/>
            </a:endParaRPr>
          </a:p>
          <a:p>
            <a:r>
              <a:rPr lang="en-US" altLang="zh-CN" b="1" dirty="0"/>
              <a:t> </a:t>
            </a:r>
            <a:endParaRPr lang="zh-CN" altLang="zh-CN" dirty="0"/>
          </a:p>
          <a:p>
            <a:pPr fontAlgn="auto">
              <a:lnSpc>
                <a:spcPts val="3860"/>
              </a:lnSpc>
            </a:pPr>
            <a:r>
              <a:rPr lang="zh-CN" altLang="en-US" sz="2800" dirty="0"/>
              <a:t>T: It’s 2:30 p.m. Time to get up, everyone. </a:t>
            </a:r>
            <a:endParaRPr lang="zh-CN" altLang="en-US" sz="2800" dirty="0"/>
          </a:p>
          <a:p>
            <a:pPr fontAlgn="auto">
              <a:lnSpc>
                <a:spcPts val="3860"/>
              </a:lnSpc>
            </a:pPr>
            <a:r>
              <a:rPr lang="zh-CN" altLang="en-US" sz="2800" dirty="0"/>
              <a:t>C: Oh, no. Could I have ten more minutes？ I am sleepy.</a:t>
            </a:r>
            <a:endParaRPr lang="zh-CN" altLang="en-US" sz="2800" dirty="0"/>
          </a:p>
          <a:p>
            <a:pPr fontAlgn="auto">
              <a:lnSpc>
                <a:spcPts val="3860"/>
              </a:lnSpc>
            </a:pPr>
            <a:r>
              <a:rPr lang="zh-CN" altLang="en-US" sz="2800" dirty="0"/>
              <a:t>T: Sorry, it’s time to get up. </a:t>
            </a:r>
            <a:endParaRPr lang="zh-CN" altLang="en-US" sz="2800" dirty="0"/>
          </a:p>
          <a:p>
            <a:pPr fontAlgn="auto">
              <a:lnSpc>
                <a:spcPts val="3860"/>
              </a:lnSpc>
            </a:pPr>
            <a:r>
              <a:rPr lang="zh-CN" altLang="en-US" sz="2800" dirty="0"/>
              <a:t>C: All right.</a:t>
            </a:r>
            <a:endParaRPr lang="zh-CN" altLang="en-US" sz="2800" dirty="0"/>
          </a:p>
          <a:p>
            <a:pPr fontAlgn="auto">
              <a:lnSpc>
                <a:spcPts val="3860"/>
              </a:lnSpc>
            </a:pPr>
            <a:r>
              <a:rPr lang="zh-CN" altLang="en-US" sz="2800" dirty="0"/>
              <a:t>T: Put on your coat, socks and shoes.</a:t>
            </a:r>
            <a:endParaRPr lang="zh-CN" altLang="en-US" sz="2800" dirty="0"/>
          </a:p>
          <a:p>
            <a:pPr fontAlgn="auto">
              <a:lnSpc>
                <a:spcPts val="3860"/>
              </a:lnSpc>
            </a:pPr>
            <a:r>
              <a:rPr lang="zh-CN" altLang="en-US" sz="2800" dirty="0"/>
              <a:t>C: OK. </a:t>
            </a:r>
            <a:endParaRPr lang="zh-CN" altLang="en-US" sz="2800" dirty="0"/>
          </a:p>
          <a:p>
            <a:pPr fontAlgn="auto">
              <a:lnSpc>
                <a:spcPts val="3860"/>
              </a:lnSpc>
            </a:pPr>
            <a:r>
              <a:rPr lang="zh-CN" altLang="en-US" sz="2800" dirty="0"/>
              <a:t>T: Fold your blanket.</a:t>
            </a:r>
            <a:endParaRPr lang="zh-CN" altLang="en-US" sz="2800" dirty="0"/>
          </a:p>
          <a:p>
            <a:pPr fontAlgn="auto">
              <a:lnSpc>
                <a:spcPts val="3860"/>
              </a:lnSpc>
            </a:pPr>
            <a:r>
              <a:rPr lang="zh-CN" altLang="en-US" sz="2800" dirty="0"/>
              <a:t>C: Got it.</a:t>
            </a:r>
            <a:endParaRPr lang="zh-CN" altLang="en-US" sz="2800"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151525" y="960904"/>
            <a:ext cx="8712968" cy="4953000"/>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400" dirty="0">
                <a:latin typeface="Times New Roman" panose="02020603050405020304" pitchFamily="18" charset="0"/>
                <a:cs typeface="Times New Roman" panose="02020603050405020304" pitchFamily="18" charset="0"/>
              </a:rPr>
              <a:t>1. Could I have ten more minutes？我可以再睡十分钟吗？</a:t>
            </a:r>
            <a:endParaRPr lang="en-US" altLang="zh-CN" sz="2400" dirty="0">
              <a:latin typeface="Times New Roman" panose="02020603050405020304" pitchFamily="18" charset="0"/>
              <a:cs typeface="Times New Roman" panose="02020603050405020304" pitchFamily="18" charset="0"/>
            </a:endParaRPr>
          </a:p>
          <a:p>
            <a:pPr lvl="0">
              <a:lnSpc>
                <a:spcPct val="150000"/>
              </a:lnSpc>
            </a:pPr>
            <a:r>
              <a:rPr lang="en-US" altLang="zh-CN" sz="2400" dirty="0">
                <a:latin typeface="Times New Roman" panose="02020603050405020304" pitchFamily="18" charset="0"/>
                <a:cs typeface="Times New Roman" panose="02020603050405020304" pitchFamily="18" charset="0"/>
              </a:rPr>
              <a:t>2. I am sleepy.我困（我想睡觉）</a:t>
            </a:r>
            <a:endParaRPr lang="en-US" altLang="zh-CN" sz="2400" dirty="0">
              <a:latin typeface="Times New Roman" panose="02020603050405020304" pitchFamily="18" charset="0"/>
              <a:cs typeface="Times New Roman" panose="02020603050405020304" pitchFamily="18" charset="0"/>
            </a:endParaRPr>
          </a:p>
          <a:p>
            <a:pPr lvl="0">
              <a:lnSpc>
                <a:spcPct val="150000"/>
              </a:lnSpc>
            </a:pPr>
            <a:r>
              <a:rPr lang="en-US" altLang="zh-CN" sz="2400" dirty="0">
                <a:latin typeface="Times New Roman" panose="02020603050405020304" pitchFamily="18" charset="0"/>
                <a:cs typeface="Times New Roman" panose="02020603050405020304" pitchFamily="18" charset="0"/>
              </a:rPr>
              <a:t>3.put on </a:t>
            </a:r>
            <a:endParaRPr lang="en-US" altLang="zh-CN" sz="2400" dirty="0">
              <a:latin typeface="Times New Roman" panose="02020603050405020304" pitchFamily="18" charset="0"/>
              <a:cs typeface="Times New Roman" panose="02020603050405020304" pitchFamily="18" charset="0"/>
            </a:endParaRPr>
          </a:p>
          <a:p>
            <a:pPr lvl="0">
              <a:lnSpc>
                <a:spcPct val="150000"/>
              </a:lnSpc>
            </a:pPr>
            <a:r>
              <a:rPr lang="en-US" altLang="zh-CN" sz="2400" dirty="0">
                <a:latin typeface="Times New Roman" panose="02020603050405020304" pitchFamily="18" charset="0"/>
                <a:cs typeface="Times New Roman" panose="02020603050405020304" pitchFamily="18" charset="0"/>
              </a:rPr>
              <a:t>e.g. Please put on your sweater.请穿上毛衣</a:t>
            </a:r>
            <a:endParaRPr lang="en-US" altLang="zh-CN" sz="2400" dirty="0">
              <a:latin typeface="Times New Roman" panose="02020603050405020304" pitchFamily="18" charset="0"/>
              <a:cs typeface="Times New Roman" panose="02020603050405020304" pitchFamily="18" charset="0"/>
            </a:endParaRPr>
          </a:p>
          <a:p>
            <a:pPr lvl="0">
              <a:lnSpc>
                <a:spcPct val="150000"/>
              </a:lnSpc>
            </a:pPr>
            <a:r>
              <a:rPr lang="en-US" altLang="zh-CN" sz="2400" dirty="0">
                <a:latin typeface="Times New Roman" panose="02020603050405020304" pitchFamily="18" charset="0"/>
                <a:cs typeface="Times New Roman" panose="02020603050405020304" pitchFamily="18" charset="0"/>
              </a:rPr>
              <a:t>4.fold 叠，折</a:t>
            </a:r>
            <a:endParaRPr lang="en-US" altLang="zh-CN" sz="2400" dirty="0">
              <a:latin typeface="Times New Roman" panose="02020603050405020304" pitchFamily="18" charset="0"/>
              <a:cs typeface="Times New Roman" panose="02020603050405020304" pitchFamily="18" charset="0"/>
            </a:endParaRPr>
          </a:p>
          <a:p>
            <a:pPr lvl="0">
              <a:lnSpc>
                <a:spcPct val="150000"/>
              </a:lnSpc>
            </a:pPr>
            <a:r>
              <a:rPr lang="en-US" altLang="zh-CN" sz="2400" dirty="0">
                <a:latin typeface="Times New Roman" panose="02020603050405020304" pitchFamily="18" charset="0"/>
                <a:cs typeface="Times New Roman" panose="02020603050405020304" pitchFamily="18" charset="0"/>
              </a:rPr>
              <a:t>e.g. Please fold your coat and put it here.请叠好你的外套，放在这里。</a:t>
            </a:r>
            <a:endParaRPr lang="en-US" altLang="zh-CN" sz="2400" dirty="0">
              <a:latin typeface="Times New Roman" panose="02020603050405020304" pitchFamily="18" charset="0"/>
              <a:cs typeface="Times New Roman" panose="02020603050405020304" pitchFamily="18" charset="0"/>
            </a:endParaRPr>
          </a:p>
          <a:p>
            <a:pPr lvl="0">
              <a:lnSpc>
                <a:spcPct val="150000"/>
              </a:lnSpc>
            </a:pPr>
            <a:r>
              <a:rPr lang="en-US" altLang="zh-CN" sz="2400" dirty="0">
                <a:latin typeface="Times New Roman" panose="02020603050405020304" pitchFamily="18" charset="0"/>
                <a:cs typeface="Times New Roman" panose="02020603050405020304" pitchFamily="18" charset="0"/>
              </a:rPr>
              <a:t>e.g. Could you fold a paper boat for me?你可以折个纸船给我吗？</a:t>
            </a:r>
            <a:endParaRPr lang="en-US" altLang="zh-CN" sz="24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418037" y="1208033"/>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90234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2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3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4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46"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50"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5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68"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70" name="Straight Connector 33"/>
                <p:cNvCxnSpPr>
                  <a:stCxn id="68" idx="6"/>
                  <a:endCxn id="6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66"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4"/>
                <p:cNvCxnSpPr>
                  <a:stCxn id="69" idx="6"/>
                  <a:endCxn id="66"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6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5" name="Straight Connector 35"/>
                <p:cNvCxnSpPr>
                  <a:stCxn id="66" idx="6"/>
                  <a:endCxn id="6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62"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3" name="Straight Connector 36"/>
                <p:cNvCxnSpPr>
                  <a:stCxn id="64" idx="6"/>
                  <a:endCxn id="62"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0" name="Straight Connector 37"/>
              <p:cNvCxnSpPr>
                <a:stCxn id="62" idx="6"/>
                <a:endCxn id="5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1" name="Straight Connector 38"/>
              <p:cNvCxnSpPr>
                <a:stCxn id="54" idx="6"/>
                <a:endCxn id="5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1"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2"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9"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0" name="组合 79"/>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2" name="组合 1"/>
            <p:cNvGrpSpPr/>
            <p:nvPr/>
          </p:nvGrpSpPr>
          <p:grpSpPr>
            <a:xfrm>
              <a:off x="16421" y="4117"/>
              <a:ext cx="2659" cy="2604"/>
              <a:chOff x="6708446" y="1484785"/>
              <a:chExt cx="1841077" cy="1851387"/>
            </a:xfrm>
          </p:grpSpPr>
          <p:sp>
            <p:nvSpPr>
              <p:cNvPr id="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4"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5" name="Straight Connector 38"/>
            <p:cNvCxnSpPr>
              <a:stCxn id="55" idx="1"/>
              <a:endCxn id="6"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6"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7"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479425" y="908685"/>
            <a:ext cx="6598920" cy="4739640"/>
          </a:xfrm>
          <a:prstGeom prst="rect">
            <a:avLst/>
          </a:prstGeom>
        </p:spPr>
        <p:txBody>
          <a:bodyPr wrap="square">
            <a:noAutofit/>
          </a:bodyPr>
          <a:lstStyle/>
          <a:p>
            <a:pPr defTabSz="1214120"/>
            <a:r>
              <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HOMEWORK:</a:t>
            </a:r>
            <a:endPar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1.Complete the Dialogue. 补充完整对话</a:t>
            </a:r>
            <a:endPar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060"/>
              </a:lnSpc>
            </a:pPr>
            <a:r>
              <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What time is it?</a:t>
            </a:r>
            <a:endPar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060"/>
              </a:lnSpc>
            </a:pPr>
            <a:r>
              <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(1) ________________________.</a:t>
            </a:r>
            <a:endPar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060"/>
              </a:lnSpc>
            </a:pPr>
            <a:r>
              <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It’s time for a nap.</a:t>
            </a:r>
            <a:endPar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060"/>
              </a:lnSpc>
            </a:pPr>
            <a:r>
              <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(2) ________________________.</a:t>
            </a:r>
            <a:endPar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060"/>
              </a:lnSpc>
            </a:pPr>
            <a:r>
              <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Who wants to use the washroom before a nap?</a:t>
            </a:r>
            <a:endPar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060"/>
              </a:lnSpc>
            </a:pPr>
            <a:r>
              <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(3) __________________________.</a:t>
            </a:r>
            <a:endParaRPr lang="zh-CN" alt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060"/>
              </a:lnSpc>
            </a:pPr>
            <a:r>
              <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1055370" y="1263015"/>
            <a:ext cx="7489190" cy="4307840"/>
          </a:xfrm>
          <a:prstGeom prst="rect">
            <a:avLst/>
          </a:prstGeom>
        </p:spPr>
        <p:txBody>
          <a:bodyPr wrap="square">
            <a:spAutoFit/>
          </a:bodyPr>
          <a:lstStyle/>
          <a:p>
            <a:pPr defTabSz="1214120"/>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HOMEWORK:</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3</a:t>
            </a: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Make Your Own Dialogue. 自己创编对话。 </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Make a dialogue with your partner about shapes, using the words and phrases</a:t>
            </a: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sym typeface="+mn-ea"/>
              </a:rPr>
              <a:t> in this</a:t>
            </a: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unit. </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请用本单元的单词和词组，和你的搭档一起创编一个关于</a:t>
            </a:r>
            <a:r>
              <a:rPr lang="zh-CN"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星期</a:t>
            </a: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的对话。</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9865896" y="5227308"/>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bldLvl="0" animBg="1"/>
      <p:bldP spid="120"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2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3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4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46"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50"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5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68"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70" name="Straight Connector 33"/>
                <p:cNvCxnSpPr>
                  <a:stCxn id="68" idx="6"/>
                  <a:endCxn id="6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66"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4"/>
                <p:cNvCxnSpPr>
                  <a:stCxn id="69" idx="6"/>
                  <a:endCxn id="66"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6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5" name="Straight Connector 35"/>
                <p:cNvCxnSpPr>
                  <a:stCxn id="66" idx="6"/>
                  <a:endCxn id="6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62"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3" name="Straight Connector 36"/>
                <p:cNvCxnSpPr>
                  <a:stCxn id="64" idx="6"/>
                  <a:endCxn id="62"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0" name="Straight Connector 37"/>
              <p:cNvCxnSpPr>
                <a:stCxn id="62" idx="6"/>
                <a:endCxn id="5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1" name="Straight Connector 38"/>
              <p:cNvCxnSpPr>
                <a:stCxn id="54" idx="6"/>
                <a:endCxn id="5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1"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2"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9"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0" name="组合 79"/>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2" name="组合 1"/>
            <p:cNvGrpSpPr/>
            <p:nvPr/>
          </p:nvGrpSpPr>
          <p:grpSpPr>
            <a:xfrm>
              <a:off x="16421" y="4117"/>
              <a:ext cx="2659" cy="2604"/>
              <a:chOff x="6708446" y="1484785"/>
              <a:chExt cx="1841077" cy="1851387"/>
            </a:xfrm>
          </p:grpSpPr>
          <p:sp>
            <p:nvSpPr>
              <p:cNvPr id="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4"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5" name="Straight Connector 38"/>
            <p:cNvCxnSpPr>
              <a:stCxn id="55" idx="1"/>
              <a:endCxn id="6"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6"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7"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055440"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Teaching Objectives</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5695315" y="332740"/>
            <a:ext cx="2849245" cy="39624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en-US" altLang="zh-CN" sz="2000" b="1" dirty="0">
              <a:solidFill>
                <a:schemeClr val="tx1"/>
              </a:solidFill>
              <a:latin typeface="微软雅黑" panose="020B0503020204020204" pitchFamily="34" charset="-122"/>
              <a:ea typeface="微软雅黑" panose="020B0503020204020204" pitchFamily="34" charset="-122"/>
              <a:sym typeface="+mn-ea"/>
            </a:endParaRPr>
          </a:p>
        </p:txBody>
      </p:sp>
      <p:pic>
        <p:nvPicPr>
          <p:cNvPr id="7" name="图片 6"/>
          <p:cNvPicPr/>
          <p:nvPr/>
        </p:nvPicPr>
        <p:blipFill>
          <a:blip r:embed="rId1" cstate="print">
            <a:extLst>
              <a:ext uri="{28A0092B-C50C-407E-A947-70E740481C1C}">
                <a14:useLocalDpi xmlns:a14="http://schemas.microsoft.com/office/drawing/2010/main" val="0"/>
              </a:ext>
            </a:extLst>
          </a:blip>
          <a:stretch>
            <a:fillRect/>
          </a:stretch>
        </p:blipFill>
        <p:spPr>
          <a:xfrm>
            <a:off x="296555" y="1484784"/>
            <a:ext cx="5112568" cy="4145233"/>
          </a:xfrm>
          <a:prstGeom prst="rect">
            <a:avLst/>
          </a:prstGeom>
        </p:spPr>
      </p:pic>
      <p:sp>
        <p:nvSpPr>
          <p:cNvPr id="100" name="文本框 99"/>
          <p:cNvSpPr txBox="1"/>
          <p:nvPr/>
        </p:nvSpPr>
        <p:spPr>
          <a:xfrm>
            <a:off x="5591810" y="1484630"/>
            <a:ext cx="6002020" cy="4546600"/>
          </a:xfrm>
          <a:prstGeom prst="rect">
            <a:avLst/>
          </a:prstGeom>
          <a:noFill/>
          <a:ln w="9525">
            <a:noFill/>
          </a:ln>
        </p:spPr>
        <p:txBody>
          <a:bodyPr wrap="square">
            <a:spAutoFit/>
          </a:bodyPr>
          <a:lstStyle/>
          <a:p>
            <a:pPr indent="0" fontAlgn="auto">
              <a:lnSpc>
                <a:spcPts val="3860"/>
              </a:lnSpc>
            </a:pPr>
            <a:r>
              <a:rPr lang="zh-CN" altLang="en-US" sz="2800">
                <a:solidFill>
                  <a:srgbClr val="7030A0"/>
                </a:solidFill>
              </a:rPr>
              <a:t>After learning this unit, the students should be able to</a:t>
            </a:r>
            <a:endParaRPr lang="zh-CN" altLang="en-US" sz="2800">
              <a:solidFill>
                <a:srgbClr val="7030A0"/>
              </a:solidFill>
            </a:endParaRPr>
          </a:p>
          <a:p>
            <a:pPr indent="0" fontAlgn="auto">
              <a:lnSpc>
                <a:spcPts val="3860"/>
              </a:lnSpc>
            </a:pPr>
            <a:r>
              <a:rPr lang="zh-CN" altLang="en-US" sz="2800">
                <a:solidFill>
                  <a:srgbClr val="7030A0"/>
                </a:solidFill>
              </a:rPr>
              <a:t>1. get to know better about linking in English reading.</a:t>
            </a:r>
            <a:endParaRPr lang="zh-CN" altLang="en-US" sz="2800">
              <a:solidFill>
                <a:srgbClr val="7030A0"/>
              </a:solidFill>
            </a:endParaRPr>
          </a:p>
          <a:p>
            <a:pPr indent="0" fontAlgn="auto">
              <a:lnSpc>
                <a:spcPts val="3860"/>
              </a:lnSpc>
            </a:pPr>
            <a:r>
              <a:rPr lang="zh-CN" altLang="en-US" sz="2800">
                <a:solidFill>
                  <a:srgbClr val="7030A0"/>
                </a:solidFill>
              </a:rPr>
              <a:t>2. use the key words to make new dialogues.</a:t>
            </a:r>
            <a:endParaRPr lang="zh-CN" altLang="en-US" sz="2800">
              <a:solidFill>
                <a:srgbClr val="7030A0"/>
              </a:solidFill>
            </a:endParaRPr>
          </a:p>
          <a:p>
            <a:pPr indent="0" fontAlgn="auto">
              <a:lnSpc>
                <a:spcPts val="3860"/>
              </a:lnSpc>
            </a:pPr>
            <a:r>
              <a:rPr lang="zh-CN" altLang="en-US" sz="2800">
                <a:solidFill>
                  <a:srgbClr val="7030A0"/>
                </a:solidFill>
              </a:rPr>
              <a:t>3. arrange a game for the kids to practise the English sentences “Today is Monday.”</a:t>
            </a:r>
            <a:endParaRPr lang="zh-CN" altLang="en-US" sz="280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758825" y="820420"/>
            <a:ext cx="5121275" cy="603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Twinkle, twinkle, little star.</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How I wonder what you are.</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Twinkle, twinkle, little star.</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How I wonder what you are.</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Up above the world so high,</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Like a diamond in the sky.</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Twinkle, twinkle, little star.</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How I wonder what you are!</a:t>
            </a:r>
            <a:endParaRPr lang="zh-CN" altLang="en-US" sz="2400" b="1" dirty="0">
              <a:solidFill>
                <a:srgbClr val="7030A0"/>
              </a:solidFill>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896527" y="54449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6311900" y="836930"/>
            <a:ext cx="3396615" cy="4523105"/>
          </a:xfrm>
          <a:prstGeom prst="rect">
            <a:avLst/>
          </a:prstGeom>
          <a:noFill/>
        </p:spPr>
        <p:txBody>
          <a:bodyPr wrap="square" rtlCol="0" anchor="t">
            <a:spAutoFit/>
          </a:bodyPr>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一闪一闪亮晶晶，</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满天都是小星星，</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一闪一闪亮晶晶，</a:t>
            </a:r>
            <a:endParaRPr lang="zh-CN" altLang="en-US" sz="2400" b="1" dirty="0">
              <a:solidFill>
                <a:srgbClr val="7030A0"/>
              </a:solidFill>
              <a:latin typeface="Times New Roman" panose="02020603050405020304" pitchFamily="18" charset="0"/>
              <a:cs typeface="Times New Roman" panose="02020603050405020304" pitchFamily="18" charset="0"/>
              <a:sym typeface="+mn-ea"/>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满天都是小星星，</a:t>
            </a:r>
            <a:endParaRPr lang="zh-CN" altLang="en-US" sz="2400" b="1" dirty="0">
              <a:solidFill>
                <a:srgbClr val="7030A0"/>
              </a:solidFill>
              <a:latin typeface="Times New Roman" panose="02020603050405020304" pitchFamily="18" charset="0"/>
              <a:cs typeface="Times New Roman" panose="02020603050405020304" pitchFamily="18" charset="0"/>
              <a:sym typeface="+mn-ea"/>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挂在天上放光明，</a:t>
            </a:r>
            <a:endParaRPr lang="zh-CN" altLang="en-US" sz="2400" b="1" dirty="0">
              <a:solidFill>
                <a:srgbClr val="7030A0"/>
              </a:solidFill>
              <a:latin typeface="Times New Roman" panose="02020603050405020304" pitchFamily="18" charset="0"/>
              <a:cs typeface="Times New Roman" panose="02020603050405020304" pitchFamily="18" charset="0"/>
              <a:sym typeface="+mn-ea"/>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好像许多小眼睛，</a:t>
            </a:r>
            <a:endParaRPr lang="zh-CN" altLang="en-US" sz="2400" b="1" dirty="0">
              <a:solidFill>
                <a:srgbClr val="7030A0"/>
              </a:solidFill>
              <a:latin typeface="Times New Roman" panose="02020603050405020304" pitchFamily="18" charset="0"/>
              <a:cs typeface="Times New Roman" panose="02020603050405020304" pitchFamily="18" charset="0"/>
              <a:sym typeface="+mn-ea"/>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一闪一闪亮晶晶，</a:t>
            </a:r>
            <a:endParaRPr lang="zh-CN" altLang="en-US" sz="2400" b="1" dirty="0">
              <a:solidFill>
                <a:srgbClr val="7030A0"/>
              </a:solidFill>
              <a:latin typeface="Times New Roman" panose="02020603050405020304" pitchFamily="18" charset="0"/>
              <a:cs typeface="Times New Roman" panose="02020603050405020304" pitchFamily="18" charset="0"/>
              <a:sym typeface="+mn-ea"/>
            </a:endParaRPr>
          </a:p>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sym typeface="+mn-ea"/>
              </a:rPr>
              <a:t>满天都是小星星。</a:t>
            </a:r>
            <a:endParaRPr lang="zh-CN" altLang="en-US" sz="2400" b="1" dirty="0">
              <a:solidFill>
                <a:srgbClr val="7030A0"/>
              </a:solidFill>
              <a:latin typeface="Times New Roman" panose="02020603050405020304" pitchFamily="18" charset="0"/>
              <a:cs typeface="Times New Roman" panose="02020603050405020304" pitchFamily="18" charset="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80110" y="1263015"/>
            <a:ext cx="8186420" cy="477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2.	Play a Language Game 玩语言游戏</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Name of the Game    游戏名称：Day of the Week 星期</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Purpose of the Game  游戏目标：Let the kids review the day words just learned by singing the song “Day of the Week”. 让幼儿在唱“Day of the Week”歌曲复习学过的星期单词。</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Procedure of the Game 游戏过程：</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Teach the kids to sing the “Day of the Week”</a:t>
            </a:r>
            <a:endParaRPr lang="zh-CN" altLang="en-US" sz="24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descr="图片包含 文字, 地图&#10;&#10;已生成极高可信度的说明"/>
          <p:cNvPicPr>
            <a:picLocks noChangeAspect="1"/>
          </p:cNvPicPr>
          <p:nvPr/>
        </p:nvPicPr>
        <p:blipFill rotWithShape="1">
          <a:blip r:embed="rId1">
            <a:extLst>
              <a:ext uri="{28A0092B-C50C-407E-A947-70E740481C1C}">
                <a14:useLocalDpi xmlns:a14="http://schemas.microsoft.com/office/drawing/2010/main" val="0"/>
              </a:ext>
            </a:extLst>
          </a:blip>
          <a:srcRect b="7564"/>
          <a:stretch>
            <a:fillRect/>
          </a:stretch>
        </p:blipFill>
        <p:spPr>
          <a:xfrm>
            <a:off x="8882092" y="3626477"/>
            <a:ext cx="3336660" cy="31298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80110" y="1263015"/>
            <a:ext cx="8186420" cy="477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3.教幼儿唱“星期歌”</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Sunday, Monday, Tuesday, Wednesday, Thursday, Friday, Saturday.</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Sunday, Monday, Tuesday, Wednesday, Thursday, Friday, Saturday.</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Sunday, Monday, Tuesday, Wednesday, Thursday, Friday, Saturday.</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Sunday, Monday, Tuesday, Wednesday, Thursday, Friday, Saturday.</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Sunday, Monday, Tuesday, Wednesday, Thursday, Friday, Saturday.</a:t>
            </a:r>
            <a:endParaRPr lang="zh-CN" altLang="en-US" sz="24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descr="图片包含 文字, 地图&#10;&#10;已生成极高可信度的说明"/>
          <p:cNvPicPr>
            <a:picLocks noChangeAspect="1"/>
          </p:cNvPicPr>
          <p:nvPr/>
        </p:nvPicPr>
        <p:blipFill rotWithShape="1">
          <a:blip r:embed="rId1">
            <a:extLst>
              <a:ext uri="{28A0092B-C50C-407E-A947-70E740481C1C}">
                <a14:useLocalDpi xmlns:a14="http://schemas.microsoft.com/office/drawing/2010/main" val="0"/>
              </a:ext>
            </a:extLst>
          </a:blip>
          <a:srcRect b="7564"/>
          <a:stretch>
            <a:fillRect/>
          </a:stretch>
        </p:blipFill>
        <p:spPr>
          <a:xfrm>
            <a:off x="8882092" y="3626477"/>
            <a:ext cx="3336660" cy="31298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bldLvl="0" animBg="1"/>
      <p:bldP spid="3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2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3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4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46"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50"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5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68"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70" name="Straight Connector 33"/>
                <p:cNvCxnSpPr>
                  <a:stCxn id="68" idx="6"/>
                  <a:endCxn id="6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66"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4"/>
                <p:cNvCxnSpPr>
                  <a:stCxn id="69" idx="6"/>
                  <a:endCxn id="66"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6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5" name="Straight Connector 35"/>
                <p:cNvCxnSpPr>
                  <a:stCxn id="66" idx="6"/>
                  <a:endCxn id="6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62"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3" name="Straight Connector 36"/>
                <p:cNvCxnSpPr>
                  <a:stCxn id="64" idx="6"/>
                  <a:endCxn id="62"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0" name="Straight Connector 37"/>
              <p:cNvCxnSpPr>
                <a:stCxn id="62" idx="6"/>
                <a:endCxn id="5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1" name="Straight Connector 38"/>
              <p:cNvCxnSpPr>
                <a:stCxn id="54" idx="6"/>
                <a:endCxn id="5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1"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2"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9"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0" name="组合 79"/>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2" name="组合 1"/>
            <p:cNvGrpSpPr/>
            <p:nvPr/>
          </p:nvGrpSpPr>
          <p:grpSpPr>
            <a:xfrm>
              <a:off x="16421" y="4117"/>
              <a:ext cx="2659" cy="2604"/>
              <a:chOff x="6708446" y="1484785"/>
              <a:chExt cx="1841077" cy="1851387"/>
            </a:xfrm>
          </p:grpSpPr>
          <p:sp>
            <p:nvSpPr>
              <p:cNvPr id="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4"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5" name="Straight Connector 38"/>
            <p:cNvCxnSpPr>
              <a:stCxn id="55" idx="1"/>
              <a:endCxn id="6"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6"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7"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80110" y="1263014"/>
            <a:ext cx="10976530" cy="547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Section seven: Further Reading</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dirty="0"/>
              <a:t>The Lazy Bear </a:t>
            </a:r>
            <a:r>
              <a:rPr lang="zh-CN" altLang="en-US" sz="2400" dirty="0"/>
              <a:t>　　</a:t>
            </a:r>
            <a:endParaRPr lang="en-US" altLang="zh-CN" sz="2400" dirty="0"/>
          </a:p>
          <a:p>
            <a:pPr defTabSz="1214120" fontAlgn="auto">
              <a:lnSpc>
                <a:spcPts val="3080"/>
              </a:lnSpc>
            </a:pPr>
            <a:r>
              <a:rPr lang="en-US" altLang="zh-CN" sz="2400" dirty="0"/>
              <a:t>It’s spring in the forest. The snow has gone, leaves are growing and the animals are waking up. Bruno the bear is still asleep. He doesn’t know that it’s spring. </a:t>
            </a:r>
            <a:r>
              <a:rPr lang="zh-CN" altLang="en-US" sz="2400" dirty="0"/>
              <a:t>　　“</a:t>
            </a:r>
            <a:r>
              <a:rPr lang="en-US" altLang="zh-CN" sz="2400" dirty="0"/>
              <a:t>Listen! Bruno is snoring!” Now it’s summer. It’s warm and the animals are having lots of fun. But where’s Bruno? Bruno is still asleep. He doesn’t know that it’s summer. </a:t>
            </a:r>
            <a:r>
              <a:rPr lang="zh-CN" altLang="en-US" sz="2400" dirty="0"/>
              <a:t>　　</a:t>
            </a:r>
            <a:endParaRPr lang="en-US" altLang="zh-CN" sz="2400" dirty="0"/>
          </a:p>
          <a:p>
            <a:pPr defTabSz="1214120" fontAlgn="auto">
              <a:lnSpc>
                <a:spcPts val="3080"/>
              </a:lnSpc>
            </a:pPr>
            <a:r>
              <a:rPr lang="en-US" altLang="zh-CN" sz="2400" dirty="0"/>
              <a:t>Now it’s autumn. The leaves are turning red, yellow and orange. The animals are getting ready for winter. But where’s Bruno? Bruno is still asleep. He doesn’t know that it’s autumn. </a:t>
            </a:r>
            <a:r>
              <a:rPr lang="zh-CN" altLang="en-US" sz="2400" dirty="0"/>
              <a:t>　　</a:t>
            </a:r>
            <a:endParaRPr lang="en-US" altLang="zh-CN" sz="2400" dirty="0"/>
          </a:p>
          <a:p>
            <a:pPr defTabSz="1214120" fontAlgn="auto">
              <a:lnSpc>
                <a:spcPts val="3080"/>
              </a:lnSpc>
            </a:pPr>
            <a:r>
              <a:rPr lang="en-US" altLang="zh-CN" sz="2400" dirty="0"/>
              <a:t>Now it’s winter. You can’t see the animals. They’re all asleep in their warm homes. But where’s Bruno? “What a nice, long sleep! Snow! It’s winter! I’m all alone.” </a:t>
            </a:r>
            <a:r>
              <a:rPr lang="zh-CN" altLang="en-US" sz="2400" dirty="0"/>
              <a:t>　　 </a:t>
            </a:r>
            <a:r>
              <a:rPr lang="en-US" altLang="zh-CN" sz="2400" dirty="0"/>
              <a:t>It’s spring again. The animals are very happy. They’re having a party. But where’s Bruno? “Bruno!” Bruno is awake at last. Now he knows that it’s spring.</a:t>
            </a:r>
            <a:endParaRPr lang="zh-CN" altLang="en-US" sz="24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1847528" y="5013176"/>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bldLvl="0" animBg="1"/>
      <p:bldP spid="38"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80110" y="1263014"/>
            <a:ext cx="10976530" cy="547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Keys to the questions:</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1. His name is Bruno. </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2. He is asleep. </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3. They are getting ready for winter. </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fontAlgn="auto">
              <a:lnSpc>
                <a:spcPts val="3080"/>
              </a:lnSpc>
            </a:pPr>
            <a:r>
              <a:rPr lang="en-US" altLang="zh-CN" sz="2400" b="1" dirty="0">
                <a:solidFill>
                  <a:srgbClr val="7030A0"/>
                </a:solidFill>
                <a:latin typeface="Times New Roman" panose="02020603050405020304" pitchFamily="18" charset="0"/>
                <a:cs typeface="Times New Roman" panose="02020603050405020304" pitchFamily="18" charset="0"/>
              </a:rPr>
              <a:t>4. He slept for a year. </a:t>
            </a:r>
            <a:endParaRPr lang="zh-CN" altLang="en-US" sz="2400" b="1" dirty="0">
              <a:solidFill>
                <a:srgbClr val="7030A0"/>
              </a:solidFill>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1847528" y="5013176"/>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a:t>
            </a:r>
            <a:r>
              <a:rPr lang="en-US" altLang="zh-CN" sz="2400" dirty="0">
                <a:solidFill>
                  <a:srgbClr val="4D4D4D"/>
                </a:solidFill>
                <a:latin typeface="微软雅黑" panose="020B0503020204020204" pitchFamily="34" charset="-122"/>
                <a:ea typeface="微软雅黑" panose="020B0503020204020204" pitchFamily="34" charset="-122"/>
                <a:sym typeface="+mn-ea"/>
              </a:rPr>
              <a:t>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bldLvl="0" animBg="1"/>
      <p:bldP spid="38"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2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3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4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46"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50"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5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68"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70" name="Straight Connector 33"/>
                <p:cNvCxnSpPr>
                  <a:stCxn id="68" idx="6"/>
                  <a:endCxn id="6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66"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4"/>
                <p:cNvCxnSpPr>
                  <a:stCxn id="69" idx="6"/>
                  <a:endCxn id="66"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6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5" name="Straight Connector 35"/>
                <p:cNvCxnSpPr>
                  <a:stCxn id="66" idx="6"/>
                  <a:endCxn id="6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62"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3" name="Straight Connector 36"/>
                <p:cNvCxnSpPr>
                  <a:stCxn id="64" idx="6"/>
                  <a:endCxn id="62"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0" name="Straight Connector 37"/>
              <p:cNvCxnSpPr>
                <a:stCxn id="62" idx="6"/>
                <a:endCxn id="5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1" name="Straight Connector 38"/>
              <p:cNvCxnSpPr>
                <a:stCxn id="54" idx="6"/>
                <a:endCxn id="5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1"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2"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9"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0" name="组合 79"/>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2" name="组合 1"/>
            <p:cNvGrpSpPr/>
            <p:nvPr/>
          </p:nvGrpSpPr>
          <p:grpSpPr>
            <a:xfrm>
              <a:off x="16421" y="4117"/>
              <a:ext cx="2659" cy="2604"/>
              <a:chOff x="6708446" y="1484785"/>
              <a:chExt cx="1841077" cy="1851387"/>
            </a:xfrm>
          </p:grpSpPr>
          <p:sp>
            <p:nvSpPr>
              <p:cNvPr id="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4"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cxnSp>
          <p:nvCxnSpPr>
            <p:cNvPr id="5" name="Straight Connector 38"/>
            <p:cNvCxnSpPr>
              <a:stCxn id="55" idx="1"/>
              <a:endCxn id="6"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6"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7"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911225" y="1263014"/>
            <a:ext cx="10976530" cy="547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rPr>
              <a:t>子曰：“知之者不如好之者，好之者不如乐之者。” ——《论语》</a:t>
            </a:r>
            <a:endPar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rPr>
              <a:t>【中文翻译】</a:t>
            </a:r>
            <a:endPar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rPr>
              <a:t>孔子说：“懂得它的人，不如爱好它的人；爱好它的人，又不如以它为乐的人。”——《论语》</a:t>
            </a:r>
            <a:endPar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【英文翻译】</a:t>
            </a:r>
            <a:endParaRPr lang="en-US" altLang="zh-CN" sz="2400" dirty="0">
              <a:solidFill>
                <a:schemeClr val="tx1"/>
              </a:solidFill>
              <a:latin typeface="Times New Roman" panose="02020603050405020304" pitchFamily="18" charset="0"/>
              <a:cs typeface="Times New Roman" panose="02020603050405020304" pitchFamily="18" charset="0"/>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The Master said, “He who knows it is not as good as he who loves it; and he who loves it is not as good as he who takes pleasure in it.”——</a:t>
            </a:r>
            <a:r>
              <a:rPr lang="en-US" altLang="zh-CN" sz="2400" i="1" dirty="0">
                <a:solidFill>
                  <a:schemeClr val="tx1"/>
                </a:solidFill>
                <a:latin typeface="Times New Roman" panose="02020603050405020304" pitchFamily="18" charset="0"/>
                <a:cs typeface="Times New Roman" panose="02020603050405020304" pitchFamily="18" charset="0"/>
              </a:rPr>
              <a:t>The Analects of Confucius</a:t>
            </a:r>
            <a:endParaRPr lang="en-US" altLang="zh-CN" sz="2400" i="1" dirty="0">
              <a:solidFill>
                <a:schemeClr val="tx1"/>
              </a:solidFill>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1847528" y="5013176"/>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a:t>
            </a:r>
            <a:r>
              <a:rPr lang="en-US" altLang="zh-CN" sz="2400" dirty="0">
                <a:solidFill>
                  <a:srgbClr val="4D4D4D"/>
                </a:solidFill>
                <a:latin typeface="微软雅黑" panose="020B0503020204020204" pitchFamily="34" charset="-122"/>
                <a:ea typeface="微软雅黑" panose="020B0503020204020204" pitchFamily="34" charset="-122"/>
                <a:sym typeface="+mn-ea"/>
              </a:rPr>
              <a:t>Eight</a:t>
            </a:r>
            <a:endParaRPr lang="en-US" altLang="zh-CN" sz="2400" dirty="0">
              <a:solidFill>
                <a:srgbClr val="4D4D4D"/>
              </a:solidFill>
              <a:latin typeface="微软雅黑" panose="020B0503020204020204" pitchFamily="34" charset="-122"/>
              <a:ea typeface="微软雅黑" panose="020B0503020204020204" pitchFamily="34" charset="-122"/>
              <a:sym typeface="+mn-ea"/>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bldLvl="0" animBg="1"/>
      <p:bldP spid="38"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4" name="TextBox 13"/>
          <p:cNvSpPr txBox="1"/>
          <p:nvPr/>
        </p:nvSpPr>
        <p:spPr>
          <a:xfrm>
            <a:off x="8328248" y="3429000"/>
            <a:ext cx="3416320" cy="646331"/>
          </a:xfrm>
          <a:prstGeom prst="rect">
            <a:avLst/>
          </a:prstGeom>
          <a:noFill/>
        </p:spPr>
        <p:txBody>
          <a:bodyPr wrap="none" rtlCol="0">
            <a:spAutoFit/>
          </a:bodyPr>
          <a:lstStyle/>
          <a:p>
            <a:pPr lvl="0"/>
            <a:r>
              <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谢谢您的聆听！</a:t>
            </a:r>
            <a:endPar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15" name="TextBox 14"/>
          <p:cNvSpPr txBox="1"/>
          <p:nvPr/>
        </p:nvSpPr>
        <p:spPr>
          <a:xfrm>
            <a:off x="8780571" y="4117494"/>
            <a:ext cx="2480166" cy="646331"/>
          </a:xfrm>
          <a:prstGeom prst="rect">
            <a:avLst/>
          </a:prstGeom>
          <a:noFill/>
        </p:spPr>
        <p:txBody>
          <a:bodyPr wrap="none" rtlCol="0">
            <a:spAutoFit/>
          </a:bodyPr>
          <a:lstStyle/>
          <a:p>
            <a:r>
              <a:rPr lang="en-US" altLang="zh-CN" sz="3600" b="1" dirty="0">
                <a:solidFill>
                  <a:srgbClr val="7030A0"/>
                </a:solidFill>
                <a:latin typeface="Times New Roman" panose="02020603050405020304" pitchFamily="18" charset="0"/>
                <a:cs typeface="Times New Roman" panose="02020603050405020304" pitchFamily="18" charset="0"/>
              </a:rPr>
              <a:t>Thank you!</a:t>
            </a:r>
            <a:endParaRPr lang="zh-CN" altLang="en-US" sz="3600" b="1" dirty="0">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3575685" y="188595"/>
            <a:ext cx="7250430" cy="1445260"/>
          </a:xfrm>
          <a:prstGeom prst="rect">
            <a:avLst/>
          </a:prstGeom>
          <a:noFill/>
        </p:spPr>
        <p:txBody>
          <a:bodyPr wrap="square" rtlCol="0">
            <a:spAutoFit/>
          </a:bodyPr>
          <a:lstStyle/>
          <a:p>
            <a:r>
              <a:rPr lang="en-US" altLang="zh-CN" sz="4400" dirty="0">
                <a:solidFill>
                  <a:srgbClr val="7030A0"/>
                </a:solidFill>
                <a:latin typeface="Copperplate Gothic Bold" panose="020E0705020206020404" pitchFamily="34" charset="0"/>
              </a:rPr>
              <a:t>Oral English for Nursery School Teachers</a:t>
            </a:r>
            <a:endParaRPr lang="en-US" altLang="zh-CN" sz="4400" dirty="0">
              <a:solidFill>
                <a:srgbClr val="7030A0"/>
              </a:solidFill>
              <a:latin typeface="Copperplate Gothic Bold" panose="020E07050202060204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1" presetClass="entr" presetSubtype="3"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3)">
                                      <p:cBhvr>
                                        <p:cTn id="31" dur="500"/>
                                        <p:tgtEl>
                                          <p:spTgt spid="7"/>
                                        </p:tgtEl>
                                      </p:cBhvr>
                                    </p:animEffect>
                                  </p:childTnLst>
                                </p:cTn>
                              </p:par>
                              <p:par>
                                <p:cTn id="32" presetID="21" presetClass="entr" presetSubtype="3"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3)">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12" presetClass="entr" presetSubtype="8"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p:tgtEl>
                                          <p:spTgt spid="14"/>
                                        </p:tgtEl>
                                        <p:attrNameLst>
                                          <p:attrName>ppt_x</p:attrName>
                                        </p:attrNameLst>
                                      </p:cBhvr>
                                      <p:tavLst>
                                        <p:tav tm="0">
                                          <p:val>
                                            <p:strVal val="#ppt_x-#ppt_w*1.125000"/>
                                          </p:val>
                                        </p:tav>
                                        <p:tav tm="100000">
                                          <p:val>
                                            <p:strVal val="#ppt_x"/>
                                          </p:val>
                                        </p:tav>
                                      </p:tavLst>
                                    </p:anim>
                                    <p:animEffect transition="in" filter="wipe(right)">
                                      <p:cBhvr>
                                        <p:cTn id="43" dur="250"/>
                                        <p:tgtEl>
                                          <p:spTgt spid="14"/>
                                        </p:tgtEl>
                                      </p:cBhvr>
                                    </p:animEffect>
                                  </p:childTnLst>
                                </p:cTn>
                              </p:par>
                            </p:childTnLst>
                          </p:cTn>
                        </p:par>
                        <p:par>
                          <p:cTn id="44" fill="hold">
                            <p:stCondLst>
                              <p:cond delay="24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0" grpId="0" animBg="1"/>
      <p:bldP spid="11" grpId="0" animBg="1"/>
      <p:bldP spid="7" grpId="0" animBg="1"/>
      <p:bldP spid="13" grpId="0" animBg="1"/>
      <p:bldP spid="14" grpId="0"/>
      <p:bldP spid="15"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animBg="1"/>
      <p:bldP spid="8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5140" y="1557020"/>
            <a:ext cx="3382645" cy="2889250"/>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39" name="TextBox 38"/>
          <p:cNvSpPr txBox="1"/>
          <p:nvPr/>
        </p:nvSpPr>
        <p:spPr>
          <a:xfrm>
            <a:off x="4263390" y="949325"/>
            <a:ext cx="7604760" cy="6410325"/>
          </a:xfrm>
          <a:prstGeom prst="rect">
            <a:avLst/>
          </a:prstGeom>
          <a:noFill/>
        </p:spPr>
        <p:txBody>
          <a:bodyPr wrap="square" rtlCol="0">
            <a:spAutoFit/>
          </a:bodyPr>
          <a:lstStyle/>
          <a:p>
            <a:pPr marL="171450" indent="-171450">
              <a:lnSpc>
                <a:spcPct val="130000"/>
              </a:lnSpc>
              <a:buFont typeface="Arial" panose="020B0604020202020204" pitchFamily="34" charset="0"/>
              <a:buChar char="•"/>
            </a:pP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sym typeface="+mn-ea"/>
              </a:rPr>
              <a:t>二、连读的教学</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讲解连读及举例示范：</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1.	“Consonant+Vowels”linking  “辅音+元音”连读</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(1)	It⌒ is⌒ an ⌒old book.</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(2)	Let me have⌒a look⌒at⌒ it.</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2.	“Vowels+ Vowels”linking  “元音+元音”连读</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1)	Add /w/ 外加/w/音</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(1)	Do⌒I have to do⌒everything?</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(2)	 We give you about two⌒hours.</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2)	Add /j/ 外加/j/音</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(1)	Tea⌒or coffee?</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(2)	May⌒I ask how much?</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3.	“r/re+Vowels” linking  “r/re+元音”连读</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(1)	They are my father and mother.</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(2)	There is a football under it. </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4.	“Consonant+Consonant”linking “辅音+辅音”连读</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                (1)Take⌒care of yourself.</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sym typeface="+mn-ea"/>
              </a:rPr>
              <a:t>                  (2)I think it's the top⌒book.</a:t>
            </a:r>
            <a:endParaRPr lang="en-US" altLang="zh-CN" sz="16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30000"/>
              </a:lnSpc>
              <a:buFont typeface="Arial" panose="020B0604020202020204" pitchFamily="34" charset="0"/>
              <a:buChar char="•"/>
            </a:pP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347736"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5" grpId="0" animBg="1"/>
      <p:bldP spid="1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2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3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4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46"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50"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5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68"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70" name="Straight Connector 33"/>
                <p:cNvCxnSpPr>
                  <a:stCxn id="68" idx="6"/>
                  <a:endCxn id="6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66"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4"/>
                <p:cNvCxnSpPr>
                  <a:stCxn id="69" idx="6"/>
                  <a:endCxn id="66"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6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5" name="Straight Connector 35"/>
                <p:cNvCxnSpPr>
                  <a:stCxn id="66" idx="6"/>
                  <a:endCxn id="6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62"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3" name="Straight Connector 36"/>
                <p:cNvCxnSpPr>
                  <a:stCxn id="64" idx="6"/>
                  <a:endCxn id="62"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0" name="Straight Connector 37"/>
              <p:cNvCxnSpPr>
                <a:stCxn id="62" idx="6"/>
                <a:endCxn id="5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1" name="Straight Connector 38"/>
              <p:cNvCxnSpPr>
                <a:stCxn id="54" idx="6"/>
                <a:endCxn id="5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1"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2"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9"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0" name="组合 79"/>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2" name="组合 1"/>
            <p:cNvGrpSpPr/>
            <p:nvPr/>
          </p:nvGrpSpPr>
          <p:grpSpPr>
            <a:xfrm>
              <a:off x="16421" y="4117"/>
              <a:ext cx="2659" cy="2604"/>
              <a:chOff x="6708446" y="1484785"/>
              <a:chExt cx="1841077" cy="1851387"/>
            </a:xfrm>
          </p:grpSpPr>
          <p:sp>
            <p:nvSpPr>
              <p:cNvPr id="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4"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5" name="Straight Connector 38"/>
            <p:cNvCxnSpPr>
              <a:stCxn id="55" idx="1"/>
              <a:endCxn id="6"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6"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7"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141855" y="965835"/>
            <a:ext cx="9591040" cy="4369435"/>
          </a:xfrm>
          <a:prstGeom prst="rect">
            <a:avLst/>
          </a:prstGeom>
          <a:noFill/>
        </p:spPr>
        <p:txBody>
          <a:bodyPr wrap="square" rtlCol="0">
            <a:spAutoFit/>
          </a:bodyPr>
          <a:lstStyle/>
          <a:p>
            <a:pPr fontAlgn="auto">
              <a:lnSpc>
                <a:spcPts val="3260"/>
              </a:lnSpc>
            </a:pPr>
            <a:r>
              <a:rPr lang="en-US" altLang="zh-CN" sz="2400" dirty="0">
                <a:latin typeface="Times New Roman" panose="02020603050405020304" pitchFamily="18" charset="0"/>
                <a:cs typeface="Times New Roman" panose="02020603050405020304" pitchFamily="18" charset="0"/>
              </a:rPr>
              <a:t>KEY WORDS:</a:t>
            </a:r>
            <a:endParaRPr lang="en-US" altLang="zh-CN" sz="2400" dirty="0">
              <a:latin typeface="Times New Roman" panose="02020603050405020304" pitchFamily="18" charset="0"/>
              <a:cs typeface="Times New Roman" panose="02020603050405020304" pitchFamily="18" charset="0"/>
            </a:endParaRPr>
          </a:p>
          <a:p>
            <a:endParaRPr lang="en-US" altLang="zh-CN" dirty="0"/>
          </a:p>
          <a:p>
            <a:pPr fontAlgn="auto">
              <a:lnSpc>
                <a:spcPts val="4820"/>
              </a:lnSpc>
            </a:pPr>
            <a:r>
              <a:rPr lang="en-US" altLang="zh-CN" dirty="0"/>
              <a:t>  </a:t>
            </a:r>
            <a:r>
              <a:rPr lang="en-US" altLang="zh-CN" sz="3200" dirty="0"/>
              <a:t>Sunday /'sʌ ndei/ 星期天      Monday/ 'mʌ ndi /星期一  Tuesday/ 'tju:zdi /星期二</a:t>
            </a:r>
            <a:r>
              <a:rPr lang="zh-CN" altLang="zh-CN" sz="3200" dirty="0"/>
              <a:t>Wednesday/ 'wenzdi/星期三    Thursday/ 'θə:zdi / 星期四  Friday / 'fraidi /星期五</a:t>
            </a:r>
            <a:endParaRPr lang="zh-CN" altLang="zh-CN" sz="3200" dirty="0"/>
          </a:p>
          <a:p>
            <a:pPr fontAlgn="auto">
              <a:lnSpc>
                <a:spcPts val="4820"/>
              </a:lnSpc>
            </a:pPr>
            <a:r>
              <a:rPr lang="zh-CN" altLang="zh-CN" sz="3200" dirty="0"/>
              <a:t>Saturday /'sætədei/ 星期六</a:t>
            </a:r>
            <a:endParaRPr lang="zh-CN" altLang="zh-CN" sz="3200" dirty="0"/>
          </a:p>
          <a:p>
            <a:pPr fontAlgn="auto">
              <a:lnSpc>
                <a:spcPts val="4820"/>
              </a:lnSpc>
            </a:pPr>
            <a:r>
              <a:rPr lang="zh-CN" altLang="zh-CN" sz="3200" dirty="0"/>
              <a:t>a.m. /eɪ 'em/上午              p.m./ pi:'em / 下午</a:t>
            </a:r>
            <a:endParaRPr lang="zh-CN" altLang="zh-CN" sz="3200" dirty="0"/>
          </a:p>
          <a:p>
            <a:endParaRPr lang="zh-CN" altLang="en-US" sz="3200" dirty="0"/>
          </a:p>
        </p:txBody>
      </p:sp>
      <p:pic>
        <p:nvPicPr>
          <p:cNvPr id="17" name="Picture 2987"/>
          <p:cNvPicPr/>
          <p:nvPr/>
        </p:nvPicPr>
        <p:blipFill>
          <a:blip r:embed="rId1" cstate="print">
            <a:extLst>
              <a:ext uri="{28A0092B-C50C-407E-A947-70E740481C1C}">
                <a14:useLocalDpi xmlns:a14="http://schemas.microsoft.com/office/drawing/2010/main" val="0"/>
              </a:ext>
            </a:extLst>
          </a:blip>
          <a:srcRect/>
          <a:stretch>
            <a:fillRect/>
          </a:stretch>
        </p:blipFill>
        <p:spPr>
          <a:xfrm>
            <a:off x="79375" y="965835"/>
            <a:ext cx="1840230" cy="2088515"/>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2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Three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3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4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46"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50"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5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68"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70" name="Straight Connector 33"/>
                <p:cNvCxnSpPr>
                  <a:stCxn id="68" idx="6"/>
                  <a:endCxn id="6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66"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4"/>
                <p:cNvCxnSpPr>
                  <a:stCxn id="69" idx="6"/>
                  <a:endCxn id="66"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6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5" name="Straight Connector 35"/>
                <p:cNvCxnSpPr>
                  <a:stCxn id="66" idx="6"/>
                  <a:endCxn id="6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62"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3" name="Straight Connector 36"/>
                <p:cNvCxnSpPr>
                  <a:stCxn id="64" idx="6"/>
                  <a:endCxn id="62"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0" name="Straight Connector 37"/>
              <p:cNvCxnSpPr>
                <a:stCxn id="62" idx="6"/>
                <a:endCxn id="5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1" name="Straight Connector 38"/>
              <p:cNvCxnSpPr>
                <a:stCxn id="54" idx="6"/>
                <a:endCxn id="5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1"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2"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9"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0" name="组合 79"/>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2" name="组合 1"/>
            <p:cNvGrpSpPr/>
            <p:nvPr/>
          </p:nvGrpSpPr>
          <p:grpSpPr>
            <a:xfrm>
              <a:off x="16421" y="4117"/>
              <a:ext cx="2659" cy="2604"/>
              <a:chOff x="6708446" y="1484785"/>
              <a:chExt cx="1841077" cy="1851387"/>
            </a:xfrm>
          </p:grpSpPr>
          <p:sp>
            <p:nvSpPr>
              <p:cNvPr id="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4"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5" name="Straight Connector 38"/>
            <p:cNvCxnSpPr>
              <a:stCxn id="55" idx="1"/>
              <a:endCxn id="6"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6"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7"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376" y="836712"/>
            <a:ext cx="140602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491490" y="939800"/>
            <a:ext cx="11453495" cy="5600700"/>
          </a:xfrm>
          <a:prstGeom prst="rect">
            <a:avLst/>
          </a:prstGeom>
          <a:solidFill>
            <a:schemeClr val="tx2">
              <a:lumMod val="20000"/>
              <a:lumOff val="80000"/>
            </a:schemeClr>
          </a:solidFill>
          <a:ln w="9525" algn="ctr">
            <a:solidFill>
              <a:schemeClr val="tx2">
                <a:lumMod val="20000"/>
                <a:lumOff val="80000"/>
              </a:schemeClr>
            </a:solidFill>
            <a:miter lim="800000"/>
          </a:ln>
          <a:effectLst/>
        </p:spPr>
        <p:txBody>
          <a:bodyPr wrap="none" anchor="ctr"/>
          <a:lstStyle/>
          <a:p>
            <a:pPr lvl="0" algn="l">
              <a:lnSpc>
                <a:spcPct val="150000"/>
              </a:lnSpc>
            </a:pPr>
            <a:r>
              <a:rPr lang="en-US" altLang="zh-CN"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KEY SETENCES:</a:t>
            </a:r>
            <a:endParaRPr lang="en-US" altLang="zh-CN"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1.	it’s a nice day today.今天天气真好。</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2.	What day is it today? 今天星期几？</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3.	We are going to pain a rabbit today. 我们今天来画只兔子。</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4.	What time is it now? 现在几点了？</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5.	It’s time to take a nap.该睡午觉了。</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6.	Please take off your coat, shoes and socks. 请脱掉外套，鞋子和袜子。</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7.	Fold your blanket.把毛毯叠好。</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p:txBody>
      </p:sp>
      <p:sp>
        <p:nvSpPr>
          <p:cNvPr id="32" name="任意多边形 31"/>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Three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2000"/>
                                        <p:tgtEl>
                                          <p:spTgt spid="33"/>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750"/>
                                        <p:tgtEl>
                                          <p:spTgt spid="30"/>
                                        </p:tgtEl>
                                      </p:cBhvr>
                                    </p:animEffect>
                                    <p:anim calcmode="lin" valueType="num">
                                      <p:cBhvr>
                                        <p:cTn id="20" dur="750" fill="hold"/>
                                        <p:tgtEl>
                                          <p:spTgt spid="30"/>
                                        </p:tgtEl>
                                        <p:attrNameLst>
                                          <p:attrName>ppt_x</p:attrName>
                                        </p:attrNameLst>
                                      </p:cBhvr>
                                      <p:tavLst>
                                        <p:tav tm="0">
                                          <p:val>
                                            <p:strVal val="#ppt_x"/>
                                          </p:val>
                                        </p:tav>
                                        <p:tav tm="100000">
                                          <p:val>
                                            <p:strVal val="#ppt_x"/>
                                          </p:val>
                                        </p:tav>
                                      </p:tavLst>
                                    </p:anim>
                                    <p:anim calcmode="lin" valueType="num">
                                      <p:cBhvr>
                                        <p:cTn id="2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bldLvl="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 Unit10:Day and Time</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26"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7"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35"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0"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42"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3"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46"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47"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50"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1"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54"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55"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68"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69"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70" name="Straight Connector 33"/>
                <p:cNvCxnSpPr>
                  <a:stCxn id="68" idx="6"/>
                  <a:endCxn id="69"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66"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7" name="Straight Connector 34"/>
                <p:cNvCxnSpPr>
                  <a:stCxn id="69" idx="6"/>
                  <a:endCxn id="66"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64"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5" name="Straight Connector 35"/>
                <p:cNvCxnSpPr>
                  <a:stCxn id="66" idx="6"/>
                  <a:endCxn id="64"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62"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63" name="Straight Connector 36"/>
                <p:cNvCxnSpPr>
                  <a:stCxn id="64" idx="6"/>
                  <a:endCxn id="62"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60" name="Straight Connector 37"/>
              <p:cNvCxnSpPr>
                <a:stCxn id="62" idx="6"/>
                <a:endCxn id="54"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61" name="Straight Connector 38"/>
              <p:cNvCxnSpPr>
                <a:stCxn id="54" idx="6"/>
                <a:endCxn id="55"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71"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2"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3"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4"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5"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6"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77"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79"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80" name="组合 79"/>
            <p:cNvGrpSpPr/>
            <p:nvPr/>
          </p:nvGrpSpPr>
          <p:grpSpPr>
            <a:xfrm>
              <a:off x="2912" y="4831"/>
              <a:ext cx="3126" cy="3175"/>
              <a:chOff x="3617767" y="1486413"/>
              <a:chExt cx="1841077" cy="1851387"/>
            </a:xfrm>
            <a:solidFill>
              <a:schemeClr val="accent2">
                <a:lumMod val="60000"/>
                <a:lumOff val="40000"/>
              </a:schemeClr>
            </a:solidFill>
          </p:grpSpPr>
          <p:sp>
            <p:nvSpPr>
              <p:cNvPr id="8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83" name="组合 82"/>
            <p:cNvGrpSpPr/>
            <p:nvPr/>
          </p:nvGrpSpPr>
          <p:grpSpPr>
            <a:xfrm>
              <a:off x="11644" y="4606"/>
              <a:ext cx="3126" cy="3175"/>
              <a:chOff x="3617767" y="1486413"/>
              <a:chExt cx="1841077" cy="1851387"/>
            </a:xfrm>
            <a:solidFill>
              <a:schemeClr val="accent4">
                <a:lumMod val="75000"/>
              </a:schemeClr>
            </a:solidFill>
          </p:grpSpPr>
          <p:sp>
            <p:nvSpPr>
              <p:cNvPr id="84"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85"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2" name="组合 1"/>
            <p:cNvGrpSpPr/>
            <p:nvPr/>
          </p:nvGrpSpPr>
          <p:grpSpPr>
            <a:xfrm>
              <a:off x="16421" y="4117"/>
              <a:ext cx="2659" cy="2604"/>
              <a:chOff x="6708446" y="1484785"/>
              <a:chExt cx="1841077" cy="1851387"/>
            </a:xfrm>
          </p:grpSpPr>
          <p:sp>
            <p:nvSpPr>
              <p:cNvPr id="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4"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5" name="Straight Connector 38"/>
            <p:cNvCxnSpPr>
              <a:stCxn id="55" idx="1"/>
              <a:endCxn id="6"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6"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7"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tags/tag1.xml><?xml version="1.0" encoding="utf-8"?>
<p:tagLst xmlns:p="http://schemas.openxmlformats.org/presentationml/2006/main">
  <p:tag name="KSO_WM_SLIDE_MODEL_TYPE" val="timeline"/>
</p:tagLst>
</file>

<file path=ppt/tags/tag2.xml><?xml version="1.0" encoding="utf-8"?>
<p:tagLst xmlns:p="http://schemas.openxmlformats.org/presentationml/2006/main">
  <p:tag name="KSO_WM_SLIDE_MODEL_TYPE" val="timeline"/>
</p:tagLst>
</file>

<file path=ppt/tags/tag3.xml><?xml version="1.0" encoding="utf-8"?>
<p:tagLst xmlns:p="http://schemas.openxmlformats.org/presentationml/2006/main">
  <p:tag name="KSO_WM_SLIDE_MODEL_TYPE" val="timeline"/>
</p:tagLst>
</file>

<file path=ppt/tags/tag4.xml><?xml version="1.0" encoding="utf-8"?>
<p:tagLst xmlns:p="http://schemas.openxmlformats.org/presentationml/2006/main">
  <p:tag name="KSO_WM_SLIDE_MODEL_TYPE" val="timeline"/>
</p:tagLst>
</file>

<file path=ppt/tags/tag5.xml><?xml version="1.0" encoding="utf-8"?>
<p:tagLst xmlns:p="http://schemas.openxmlformats.org/presentationml/2006/main">
  <p:tag name="KSO_WM_SLIDE_MODEL_TYPE" val="timeline"/>
</p:tagLst>
</file>

<file path=ppt/tags/tag6.xml><?xml version="1.0" encoding="utf-8"?>
<p:tagLst xmlns:p="http://schemas.openxmlformats.org/presentationml/2006/main">
  <p:tag name="KSO_WM_SLIDE_MODEL_TYPE" val="timeline"/>
</p:tagLst>
</file>

<file path=ppt/tags/tag7.xml><?xml version="1.0" encoding="utf-8"?>
<p:tagLst xmlns:p="http://schemas.openxmlformats.org/presentationml/2006/main">
  <p:tag name="KSO_WM_SLIDE_MODEL_TYPE" val="timeline"/>
</p:tagLst>
</file>

<file path=ppt/tags/tag8.xml><?xml version="1.0" encoding="utf-8"?>
<p:tagLst xmlns:p="http://schemas.openxmlformats.org/presentationml/2006/main">
  <p:tag name="KSO_WM_SLIDE_MODEL_TYPE" val="timeline"/>
</p:tagLst>
</file>

<file path=ppt/tags/tag9.xml><?xml version="1.0" encoding="utf-8"?>
<p:tagLst xmlns:p="http://schemas.openxmlformats.org/presentationml/2006/main">
  <p:tag name="commondata" val="eyJoZGlkIjoiZjdiOGFjM2M0NGUyZmI3Y2QxMDA4NDEwODk2NzQyYWQifQ=="/>
</p:tagLst>
</file>

<file path=ppt/theme/_rels/theme1.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2.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8114</Words>
  <Application>WPS 演示</Application>
  <PresentationFormat>宽屏</PresentationFormat>
  <Paragraphs>623</Paragraphs>
  <Slides>28</Slides>
  <Notes>19</Notes>
  <HiddenSlides>0</HiddenSlides>
  <MMClips>1</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28</vt:i4>
      </vt:variant>
    </vt:vector>
  </HeadingPairs>
  <TitlesOfParts>
    <vt:vector size="48" baseType="lpstr">
      <vt:lpstr>Arial</vt:lpstr>
      <vt:lpstr>宋体</vt:lpstr>
      <vt:lpstr>Wingdings</vt:lpstr>
      <vt:lpstr>Roboto condensed</vt:lpstr>
      <vt:lpstr>Segoe Print</vt:lpstr>
      <vt:lpstr>微软雅黑</vt:lpstr>
      <vt:lpstr>华康俪金黑W8(P)</vt:lpstr>
      <vt:lpstr>黑体</vt:lpstr>
      <vt:lpstr>经典繁仿黑</vt:lpstr>
      <vt:lpstr>Copperplate Gothic Bold</vt:lpstr>
      <vt:lpstr>Arial</vt:lpstr>
      <vt:lpstr>Rockwell</vt:lpstr>
      <vt:lpstr>Roboto Light</vt:lpstr>
      <vt:lpstr>Times New Roman</vt:lpstr>
      <vt:lpstr>Calibri</vt:lpstr>
      <vt:lpstr>Arial Unicode MS</vt:lpstr>
      <vt:lpstr>Open Sans Light</vt:lpstr>
      <vt:lpstr>Malgun Gothic</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模板071.pptx</dc:title>
  <dc:creator/>
  <cp:lastModifiedBy>糯米丸子。</cp:lastModifiedBy>
  <cp:revision>33</cp:revision>
  <dcterms:created xsi:type="dcterms:W3CDTF">2018-06-03T10:23:00Z</dcterms:created>
  <dcterms:modified xsi:type="dcterms:W3CDTF">2024-06-13T02:39:51Z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73850C9AD07C4603910743040C85AA2B_12</vt:lpwstr>
  </property>
</Properties>
</file>