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91" r:id="rId3"/>
  </p:sldMasterIdLst>
  <p:notesMasterIdLst>
    <p:notesMasterId r:id="rId5"/>
  </p:notesMasterIdLst>
  <p:handoutMasterIdLst>
    <p:handoutMasterId r:id="rId37"/>
  </p:handoutMasterIdLst>
  <p:sldIdLst>
    <p:sldId id="430" r:id="rId4"/>
    <p:sldId id="458" r:id="rId6"/>
    <p:sldId id="459" r:id="rId7"/>
    <p:sldId id="434" r:id="rId8"/>
    <p:sldId id="508" r:id="rId9"/>
    <p:sldId id="437" r:id="rId10"/>
    <p:sldId id="482" r:id="rId11"/>
    <p:sldId id="507" r:id="rId12"/>
    <p:sldId id="435" r:id="rId13"/>
    <p:sldId id="506" r:id="rId14"/>
    <p:sldId id="374" r:id="rId15"/>
    <p:sldId id="440" r:id="rId16"/>
    <p:sldId id="465" r:id="rId17"/>
    <p:sldId id="466" r:id="rId18"/>
    <p:sldId id="467" r:id="rId19"/>
    <p:sldId id="468" r:id="rId20"/>
    <p:sldId id="509" r:id="rId21"/>
    <p:sldId id="470" r:id="rId22"/>
    <p:sldId id="484" r:id="rId23"/>
    <p:sldId id="485" r:id="rId24"/>
    <p:sldId id="505" r:id="rId25"/>
    <p:sldId id="441" r:id="rId26"/>
    <p:sldId id="471" r:id="rId27"/>
    <p:sldId id="486" r:id="rId28"/>
    <p:sldId id="504" r:id="rId29"/>
    <p:sldId id="487" r:id="rId30"/>
    <p:sldId id="499" r:id="rId31"/>
    <p:sldId id="500" r:id="rId32"/>
    <p:sldId id="488" r:id="rId33"/>
    <p:sldId id="503" r:id="rId34"/>
    <p:sldId id="510" r:id="rId35"/>
    <p:sldId id="455" r:id="rId36"/>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0000"/>
    <a:srgbClr val="A43D3A"/>
    <a:srgbClr val="F57E1B"/>
    <a:srgbClr val="F8A662"/>
    <a:srgbClr val="BF651B"/>
    <a:srgbClr val="D14D29"/>
    <a:srgbClr val="32AC95"/>
    <a:srgbClr val="A54E07"/>
    <a:srgbClr val="292929"/>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76" autoAdjust="0"/>
    <p:restoredTop sz="97450" autoAdjust="0"/>
  </p:normalViewPr>
  <p:slideViewPr>
    <p:cSldViewPr showGuides="1">
      <p:cViewPr varScale="1">
        <p:scale>
          <a:sx n="73" d="100"/>
          <a:sy n="73" d="100"/>
        </p:scale>
        <p:origin x="100" y="468"/>
      </p:cViewPr>
      <p:guideLst>
        <p:guide orient="horz" pos="2160"/>
        <p:guide pos="38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2880" y="-108"/>
      </p:cViewPr>
      <p:guideLst>
        <p:guide orient="horz" pos="2880"/>
        <p:guide pos="215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1" Type="http://schemas.openxmlformats.org/officeDocument/2006/relationships/tags" Target="tags/tag2.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FFD130D-AAC8-44A9-A3BE-2E1BA6D7C0A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160B8F-FD91-447F-B347-C28456E5899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2972F9-58EA-40AC-93EB-2F165E6D99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04664" y="683568"/>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203152-9403-460D-AF64-A1ED637F6C0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04813" y="684213"/>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203152-9403-460D-AF64-A1ED637F6C06}"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ection one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教学分析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过渡页">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教学分析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教学反思1">
    <p:spTree>
      <p:nvGrpSpPr>
        <p:cNvPr id="1" name=""/>
        <p:cNvGrpSpPr/>
        <p:nvPr/>
      </p:nvGrpSpPr>
      <p:grpSpPr>
        <a:xfrm>
          <a:off x="0" y="0"/>
          <a:ext cx="0" cy="0"/>
          <a:chOff x="0" y="0"/>
          <a:chExt cx="0" cy="0"/>
        </a:xfrm>
      </p:grpSpPr>
      <p:sp>
        <p:nvSpPr>
          <p:cNvPr id="9" name="矩形 8"/>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教学反思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教学过程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教学过程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教学设计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教学反思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2" name="矩形 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sp>
        <p:nvSpPr>
          <p:cNvPr id="2" name="椭圆 1"/>
          <p:cNvSpPr/>
          <p:nvPr userDrawn="1"/>
        </p:nvSpPr>
        <p:spPr>
          <a:xfrm>
            <a:off x="1623546" y="0"/>
            <a:ext cx="8944909" cy="3752816"/>
          </a:xfrm>
          <a:custGeom>
            <a:avLst/>
            <a:gdLst/>
            <a:ahLst/>
            <a:cxnLst/>
            <a:rect l="l" t="t" r="r" b="b"/>
            <a:pathLst>
              <a:path w="8949568" h="4020830">
                <a:moveTo>
                  <a:pt x="0" y="0"/>
                </a:moveTo>
                <a:lnTo>
                  <a:pt x="8949568" y="0"/>
                </a:lnTo>
                <a:cubicBezTo>
                  <a:pt x="8710550" y="2260057"/>
                  <a:pt x="6798293" y="4020830"/>
                  <a:pt x="4474784" y="4020830"/>
                </a:cubicBezTo>
                <a:cubicBezTo>
                  <a:pt x="2151275" y="4020830"/>
                  <a:pt x="239018" y="2260057"/>
                  <a:pt x="0" y="0"/>
                </a:cubicBezTo>
                <a:close/>
              </a:path>
            </a:pathLst>
          </a:cu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TextBox 3"/>
          <p:cNvSpPr txBox="1"/>
          <p:nvPr userDrawn="1"/>
        </p:nvSpPr>
        <p:spPr>
          <a:xfrm>
            <a:off x="1993681" y="3861048"/>
            <a:ext cx="8204639" cy="923330"/>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lvl="0">
              <a:defRPr sz="8000" spc="50">
                <a:ln w="11430"/>
                <a:solidFill>
                  <a:srgbClr val="CD1F06"/>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defRPr>
            </a:lvl1pPr>
          </a:lstStyle>
          <a:p>
            <a:pPr algn="ctr"/>
            <a:r>
              <a:rPr lang="zh-CN" altLang="en-US" sz="5400" dirty="0">
                <a:solidFill>
                  <a:prstClr val="black">
                    <a:lumMod val="65000"/>
                    <a:lumOff val="35000"/>
                  </a:prstClr>
                </a:solidFill>
              </a:rPr>
              <a:t>感谢收看 请多指点</a:t>
            </a:r>
            <a:endParaRPr lang="zh-CN" altLang="en-US" sz="5400" dirty="0">
              <a:solidFill>
                <a:prstClr val="black">
                  <a:lumMod val="65000"/>
                  <a:lumOff val="35000"/>
                </a:prstClr>
              </a:solidFill>
            </a:endParaRPr>
          </a:p>
        </p:txBody>
      </p:sp>
      <p:pic>
        <p:nvPicPr>
          <p:cNvPr id="36" name="Picture 6" descr="C:\Documents and Settings\tdz\桌面\未标题-2.png"/>
          <p:cNvPicPr>
            <a:picLocks noChangeAspect="1" noChangeArrowheads="1"/>
          </p:cNvPicPr>
          <p:nvPr userDrawn="1"/>
        </p:nvPicPr>
        <p:blipFill>
          <a:blip r:embed="rId3" cstate="screen"/>
          <a:srcRect/>
          <a:stretch>
            <a:fillRect/>
          </a:stretch>
        </p:blipFill>
        <p:spPr bwMode="auto">
          <a:xfrm>
            <a:off x="4728560" y="5085184"/>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4"/>
          <p:cNvSpPr txBox="1">
            <a:spLocks noChangeArrowheads="1"/>
          </p:cNvSpPr>
          <p:nvPr userDrawn="1"/>
        </p:nvSpPr>
        <p:spPr bwMode="auto">
          <a:xfrm>
            <a:off x="5193249" y="510756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11020228@qq.com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8" name="TextBox 10"/>
          <p:cNvSpPr>
            <a:spLocks noChangeArrowheads="1"/>
          </p:cNvSpPr>
          <p:nvPr userDrawn="1"/>
        </p:nvSpPr>
        <p:spPr bwMode="auto">
          <a:xfrm>
            <a:off x="5193249" y="6188159"/>
            <a:ext cx="3567253"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prstClr val="black">
                  <a:lumMod val="65000"/>
                  <a:lumOff val="35000"/>
                </a:prst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 name="Picture 3" descr="C:\Documents and Settings\tdz\桌面\未标题-2.png"/>
          <p:cNvPicPr>
            <a:picLocks noChangeAspect="1" noChangeArrowheads="1"/>
          </p:cNvPicPr>
          <p:nvPr userDrawn="1"/>
        </p:nvPicPr>
        <p:blipFill>
          <a:blip r:embed="rId4" cstate="screen"/>
          <a:srcRect/>
          <a:stretch>
            <a:fillRect/>
          </a:stretch>
        </p:blipFill>
        <p:spPr bwMode="auto">
          <a:xfrm>
            <a:off x="4728560" y="6210010"/>
            <a:ext cx="395794" cy="35626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 descr="C:\Users\user\Desktop\未标题-4 拷贝.png"/>
          <p:cNvPicPr>
            <a:picLocks noChangeAspect="1" noChangeArrowheads="1"/>
          </p:cNvPicPr>
          <p:nvPr userDrawn="1"/>
        </p:nvPicPr>
        <p:blipFill>
          <a:blip r:embed="rId5" cstate="print"/>
          <a:srcRect/>
          <a:stretch>
            <a:fillRect/>
          </a:stretch>
        </p:blipFill>
        <p:spPr bwMode="auto">
          <a:xfrm>
            <a:off x="4728566" y="5643665"/>
            <a:ext cx="339252" cy="4320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54"/>
          <p:cNvSpPr txBox="1">
            <a:spLocks noChangeArrowheads="1"/>
          </p:cNvSpPr>
          <p:nvPr userDrawn="1"/>
        </p:nvSpPr>
        <p:spPr bwMode="auto">
          <a:xfrm>
            <a:off x="5193249" y="5647857"/>
            <a:ext cx="3567253" cy="351234"/>
          </a:xfrm>
          <a:prstGeom prst="rect">
            <a:avLst/>
          </a:prstGeom>
          <a:noFill/>
          <a:ln w="9525">
            <a:noFill/>
            <a:miter lim="800000"/>
          </a:ln>
        </p:spPr>
        <p:txBody>
          <a:bodyPr lIns="91417" tIns="45708" rIns="91417" bIns="45708" anchor="ctr"/>
          <a:lstStyle/>
          <a:p>
            <a:pPr fontAlgn="base">
              <a:spcBef>
                <a:spcPct val="50000"/>
              </a:spcBef>
              <a:spcAft>
                <a:spcPct val="0"/>
              </a:spcAft>
            </a:pPr>
            <a:r>
              <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rPr>
              <a:t>http://teliss.blog.163.com</a:t>
            </a:r>
            <a:endParaRPr lang="en-US" altLang="zh-CN" sz="20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8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6*min(max(#ppt_w*#ppt_h,.3),1)-7.4)/-.7*#ppt_w"/>
                                          </p:val>
                                        </p:tav>
                                        <p:tav tm="100000">
                                          <p:val>
                                            <p:strVal val="#ppt_w"/>
                                          </p:val>
                                        </p:tav>
                                      </p:tavLst>
                                    </p:anim>
                                    <p:anim calcmode="lin" valueType="num">
                                      <p:cBhvr>
                                        <p:cTn id="8" dur="500" fill="hold"/>
                                        <p:tgtEl>
                                          <p:spTgt spid="35"/>
                                        </p:tgtEl>
                                        <p:attrNameLst>
                                          <p:attrName>ppt_h</p:attrName>
                                        </p:attrNameLst>
                                      </p:cBhvr>
                                      <p:tavLst>
                                        <p:tav tm="0">
                                          <p:val>
                                            <p:strVal val="(6*min(max(#ppt_w*#ppt_h,.3),1)-7.4)/-.7*#ppt_h"/>
                                          </p:val>
                                        </p:tav>
                                        <p:tav tm="100000">
                                          <p:val>
                                            <p:strVal val="#ppt_h"/>
                                          </p:val>
                                        </p:tav>
                                      </p:tavLst>
                                    </p:anim>
                                    <p:anim calcmode="lin" valueType="num">
                                      <p:cBhvr>
                                        <p:cTn id="9" dur="500" fill="hold"/>
                                        <p:tgtEl>
                                          <p:spTgt spid="35"/>
                                        </p:tgtEl>
                                        <p:attrNameLst>
                                          <p:attrName>ppt_x</p:attrName>
                                        </p:attrNameLst>
                                      </p:cBhvr>
                                      <p:tavLst>
                                        <p:tav tm="0">
                                          <p:val>
                                            <p:fltVal val="0.5"/>
                                          </p:val>
                                        </p:tav>
                                        <p:tav tm="100000">
                                          <p:val>
                                            <p:strVal val="#ppt_x"/>
                                          </p:val>
                                        </p:tav>
                                      </p:tavLst>
                                    </p:anim>
                                    <p:anim calcmode="lin" valueType="num">
                                      <p:cBhvr>
                                        <p:cTn id="10"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22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par>
                          <p:cTn id="15" fill="hold">
                            <p:stCondLst>
                              <p:cond delay="1720"/>
                            </p:stCondLst>
                            <p:childTnLst>
                              <p:par>
                                <p:cTn id="16" presetID="2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par>
                          <p:cTn id="19" fill="hold">
                            <p:stCondLst>
                              <p:cond delay="222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720"/>
                            </p:stCondLst>
                            <p:childTnLst>
                              <p:par>
                                <p:cTn id="24" presetID="22" presetClass="entr" presetSubtype="8"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left)">
                                      <p:cBhvr>
                                        <p:cTn id="26" dur="500"/>
                                        <p:tgtEl>
                                          <p:spTgt spid="41"/>
                                        </p:tgtEl>
                                      </p:cBhvr>
                                    </p:animEffect>
                                  </p:childTnLst>
                                </p:cTn>
                              </p:par>
                            </p:childTnLst>
                          </p:cTn>
                        </p:par>
                        <p:par>
                          <p:cTn id="27" fill="hold">
                            <p:stCondLst>
                              <p:cond delay="3220"/>
                            </p:stCondLst>
                            <p:childTnLst>
                              <p:par>
                                <p:cTn id="28" presetID="10"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par>
                          <p:cTn id="31" fill="hold">
                            <p:stCondLst>
                              <p:cond delay="3720"/>
                            </p:stCondLst>
                            <p:childTnLst>
                              <p:par>
                                <p:cTn id="32" presetID="22" presetClass="entr" presetSubtype="8"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41" grpId="0"/>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教学分析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教学分析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7_教学设计1">
    <p:spTree>
      <p:nvGrpSpPr>
        <p:cNvPr id="1" name=""/>
        <p:cNvGrpSpPr/>
        <p:nvPr/>
      </p:nvGrpSpPr>
      <p:grpSpPr>
        <a:xfrm>
          <a:off x="0" y="0"/>
          <a:ext cx="0" cy="0"/>
          <a:chOff x="0" y="0"/>
          <a:chExt cx="0" cy="0"/>
        </a:xfrm>
      </p:grpSpPr>
      <p:sp>
        <p:nvSpPr>
          <p:cNvPr id="10" name="矩形 9"/>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8_教学设计1">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教学过程1">
    <p:spTree>
      <p:nvGrpSpPr>
        <p:cNvPr id="1" name=""/>
        <p:cNvGrpSpPr/>
        <p:nvPr/>
      </p:nvGrpSpPr>
      <p:grpSpPr>
        <a:xfrm>
          <a:off x="0" y="0"/>
          <a:ext cx="0" cy="0"/>
          <a:chOff x="0" y="0"/>
          <a:chExt cx="0" cy="0"/>
        </a:xfrm>
      </p:grpSpPr>
      <p:sp>
        <p:nvSpPr>
          <p:cNvPr id="11" name="矩形 10"/>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_教学过程2">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教学反思1">
    <p:spTree>
      <p:nvGrpSpPr>
        <p:cNvPr id="1" name=""/>
        <p:cNvGrpSpPr/>
        <p:nvPr/>
      </p:nvGrpSpPr>
      <p:grpSpPr>
        <a:xfrm>
          <a:off x="0" y="0"/>
          <a:ext cx="0" cy="0"/>
          <a:chOff x="0" y="0"/>
          <a:chExt cx="0" cy="0"/>
        </a:xfrm>
      </p:grpSpPr>
      <p:sp>
        <p:nvSpPr>
          <p:cNvPr id="8" name="矩形 7"/>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教学设计1">
    <p:spTree>
      <p:nvGrpSpPr>
        <p:cNvPr id="1" name=""/>
        <p:cNvGrpSpPr/>
        <p:nvPr/>
      </p:nvGrpSpPr>
      <p:grpSpPr>
        <a:xfrm>
          <a:off x="0" y="0"/>
          <a:ext cx="0" cy="0"/>
          <a:chOff x="0" y="0"/>
          <a:chExt cx="0" cy="0"/>
        </a:xfrm>
      </p:grpSpPr>
      <p:sp>
        <p:nvSpPr>
          <p:cNvPr id="4" name="矩形 3"/>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教学反思2">
    <p:spTree>
      <p:nvGrpSpPr>
        <p:cNvPr id="1" name=""/>
        <p:cNvGrpSpPr/>
        <p:nvPr/>
      </p:nvGrpSpPr>
      <p:grpSpPr>
        <a:xfrm>
          <a:off x="0" y="0"/>
          <a:ext cx="0" cy="0"/>
          <a:chOff x="0" y="0"/>
          <a:chExt cx="0" cy="0"/>
        </a:xfrm>
      </p:grpSpPr>
      <p:sp>
        <p:nvSpPr>
          <p:cNvPr id="3" name="矩形 2"/>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教学过程1">
    <p:spTree>
      <p:nvGrpSpPr>
        <p:cNvPr id="1" name=""/>
        <p:cNvGrpSpPr/>
        <p:nvPr/>
      </p:nvGrpSpPr>
      <p:grpSpPr>
        <a:xfrm>
          <a:off x="0" y="0"/>
          <a:ext cx="0" cy="0"/>
          <a:chOff x="0" y="0"/>
          <a:chExt cx="0" cy="0"/>
        </a:xfrm>
      </p:grpSpPr>
      <p:sp>
        <p:nvSpPr>
          <p:cNvPr id="12" name="矩形 11"/>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教学过程2">
    <p:spTree>
      <p:nvGrpSpPr>
        <p:cNvPr id="1" name=""/>
        <p:cNvGrpSpPr/>
        <p:nvPr/>
      </p:nvGrpSpPr>
      <p:grpSpPr>
        <a:xfrm>
          <a:off x="0" y="0"/>
          <a:ext cx="0" cy="0"/>
          <a:chOff x="0" y="0"/>
          <a:chExt cx="0" cy="0"/>
        </a:xfrm>
      </p:grpSpPr>
      <p:sp>
        <p:nvSpPr>
          <p:cNvPr id="5" name="矩形 4"/>
          <p:cNvSpPr/>
          <p:nvPr userDrawn="1"/>
        </p:nvSpPr>
        <p:spPr>
          <a:xfrm>
            <a:off x="8904312" y="188688"/>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latin typeface="微软雅黑" panose="020B0503020204020204" pitchFamily="34" charset="-122"/>
                <a:ea typeface="微软雅黑" panose="020B0503020204020204" pitchFamily="34" charset="-122"/>
              </a:rPr>
              <a:t>幼儿教师英语口语</a:t>
            </a:r>
            <a:endParaRPr lang="zh-CN" altLang="en-US" sz="28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7" Type="http://schemas.openxmlformats.org/officeDocument/2006/relationships/theme" Target="../theme/theme1.xml"/><Relationship Id="rId46" Type="http://schemas.microsoft.com/office/2007/relationships/hdphoto" Target="../media/image8.wdp"/><Relationship Id="rId45" Type="http://schemas.openxmlformats.org/officeDocument/2006/relationships/image" Target="../media/image7.png"/><Relationship Id="rId44" Type="http://schemas.openxmlformats.org/officeDocument/2006/relationships/image" Target="../media/image6.jpeg"/><Relationship Id="rId43" Type="http://schemas.openxmlformats.org/officeDocument/2006/relationships/image" Target="../media/image5.jpeg"/><Relationship Id="rId42" Type="http://schemas.openxmlformats.org/officeDocument/2006/relationships/slideLayout" Target="../slideLayouts/slideLayout42.xml"/><Relationship Id="rId41" Type="http://schemas.openxmlformats.org/officeDocument/2006/relationships/slideLayout" Target="../slideLayouts/slideLayout41.xml"/><Relationship Id="rId40" Type="http://schemas.openxmlformats.org/officeDocument/2006/relationships/slideLayout" Target="../slideLayouts/slideLayout40.xml"/><Relationship Id="rId4" Type="http://schemas.openxmlformats.org/officeDocument/2006/relationships/slideLayout" Target="../slideLayouts/slideLayout4.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51.xml"/><Relationship Id="rId8" Type="http://schemas.openxmlformats.org/officeDocument/2006/relationships/slideLayout" Target="../slideLayouts/slideLayout50.xml"/><Relationship Id="rId7" Type="http://schemas.openxmlformats.org/officeDocument/2006/relationships/slideLayout" Target="../slideLayouts/slideLayout49.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 Id="rId34" Type="http://schemas.openxmlformats.org/officeDocument/2006/relationships/theme" Target="../theme/theme2.xml"/><Relationship Id="rId33" Type="http://schemas.microsoft.com/office/2007/relationships/hdphoto" Target="../media/image8.wdp"/><Relationship Id="rId32" Type="http://schemas.openxmlformats.org/officeDocument/2006/relationships/image" Target="../media/image7.png"/><Relationship Id="rId31" Type="http://schemas.openxmlformats.org/officeDocument/2006/relationships/image" Target="../media/image6.jpeg"/><Relationship Id="rId30" Type="http://schemas.openxmlformats.org/officeDocument/2006/relationships/image" Target="../media/image5.jpeg"/><Relationship Id="rId3" Type="http://schemas.openxmlformats.org/officeDocument/2006/relationships/slideLayout" Target="../slideLayouts/slideLayout45.xml"/><Relationship Id="rId29" Type="http://schemas.openxmlformats.org/officeDocument/2006/relationships/slideLayout" Target="../slideLayouts/slideLayout71.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0" Type="http://schemas.openxmlformats.org/officeDocument/2006/relationships/slideLayout" Target="../slideLayouts/slideLayout62.xml"/><Relationship Id="rId2" Type="http://schemas.openxmlformats.org/officeDocument/2006/relationships/slideLayout" Target="../slideLayouts/slideLayout44.xml"/><Relationship Id="rId19" Type="http://schemas.openxmlformats.org/officeDocument/2006/relationships/slideLayout" Target="../slideLayouts/slideLayout61.xml"/><Relationship Id="rId18" Type="http://schemas.openxmlformats.org/officeDocument/2006/relationships/slideLayout" Target="../slideLayouts/slideLayout60.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grpSp>
        <p:nvGrpSpPr>
          <p:cNvPr id="17"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43"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矩形 3"/>
          <p:cNvSpPr/>
          <p:nvPr userDrawn="1"/>
        </p:nvSpPr>
        <p:spPr>
          <a:xfrm>
            <a:off x="0" y="759368"/>
            <a:ext cx="12192000" cy="6098632"/>
          </a:xfrm>
          <a:prstGeom prst="rect">
            <a:avLst/>
          </a:prstGeom>
          <a:blipFill dpi="0" rotWithShape="1">
            <a:blip r:embed="rId44"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rot="2700000">
            <a:off x="-26608" y="203365"/>
            <a:ext cx="489479" cy="489479"/>
          </a:xfrm>
          <a:prstGeom prst="rect">
            <a:avLst/>
          </a:prstGeom>
          <a:blipFill dpi="0" rotWithShape="1">
            <a:blip r:embed="rId45" cstate="print">
              <a:extLst>
                <a:ext uri="{BEBA8EAE-BF5A-486C-A8C5-ECC9F3942E4B}">
                  <a14:imgProps xmlns:a14="http://schemas.microsoft.com/office/drawing/2010/main">
                    <a14:imgLayer r:embed="rId46">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矩形 27"/>
          <p:cNvSpPr/>
          <p:nvPr userDrawn="1"/>
        </p:nvSpPr>
        <p:spPr>
          <a:xfrm>
            <a:off x="-240704" y="327344"/>
            <a:ext cx="12432704" cy="432024"/>
          </a:xfrm>
          <a:prstGeom prst="rect">
            <a:avLst/>
          </a:prstGeom>
          <a:gradFill flip="none" rotWithShape="1">
            <a:gsLst>
              <a:gs pos="0">
                <a:srgbClr val="421312"/>
              </a:gs>
              <a:gs pos="80000">
                <a:srgbClr val="AF322F"/>
              </a:gs>
              <a:gs pos="100000">
                <a:schemeClr val="accent2">
                  <a:shade val="94000"/>
                  <a:satMod val="135000"/>
                </a:schemeClr>
              </a:gs>
            </a:gsLst>
            <a:path path="circle">
              <a:fillToRect l="100000" b="100000"/>
            </a:path>
            <a:tileRect t="-100000" r="-100000"/>
          </a:gradFill>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grpSp>
        <p:nvGrpSpPr>
          <p:cNvPr id="2" name="组合 16" hidden="1"/>
          <p:cNvGrpSpPr/>
          <p:nvPr userDrawn="1"/>
        </p:nvGrpSpPr>
        <p:grpSpPr>
          <a:xfrm>
            <a:off x="-96688" y="-243408"/>
            <a:ext cx="12288688" cy="7686288"/>
            <a:chOff x="1740032" y="1556792"/>
            <a:chExt cx="3995928" cy="2499360"/>
          </a:xfrm>
        </p:grpSpPr>
        <p:pic>
          <p:nvPicPr>
            <p:cNvPr id="15" name="图片 14"/>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1740032" y="1556792"/>
              <a:ext cx="3995928" cy="2499360"/>
            </a:xfrm>
            <a:prstGeom prst="rect">
              <a:avLst/>
            </a:prstGeom>
          </p:spPr>
        </p:pic>
        <p:sp>
          <p:nvSpPr>
            <p:cNvPr id="16" name="矩形 15"/>
            <p:cNvSpPr/>
            <p:nvPr userDrawn="1"/>
          </p:nvSpPr>
          <p:spPr>
            <a:xfrm>
              <a:off x="1740032" y="1556792"/>
              <a:ext cx="3995928" cy="2499360"/>
            </a:xfrm>
            <a:prstGeom prst="rect">
              <a:avLst/>
            </a:prstGeom>
            <a:solidFill>
              <a:srgbClr val="FFFFFF">
                <a:alpha val="6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矩形 3"/>
          <p:cNvSpPr/>
          <p:nvPr userDrawn="1"/>
        </p:nvSpPr>
        <p:spPr>
          <a:xfrm>
            <a:off x="0" y="759368"/>
            <a:ext cx="12192000" cy="6098632"/>
          </a:xfrm>
          <a:prstGeom prst="rect">
            <a:avLst/>
          </a:prstGeom>
          <a:blipFill dpi="0" rotWithShape="1">
            <a:blip r:embed="rId31" cstate="print">
              <a:alphaModFix amt="12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userDrawn="1"/>
        </p:nvSpPr>
        <p:spPr>
          <a:xfrm rot="2700000">
            <a:off x="-26608" y="203365"/>
            <a:ext cx="489479" cy="489479"/>
          </a:xfrm>
          <a:prstGeom prst="rect">
            <a:avLst/>
          </a:prstGeom>
          <a:blipFill dpi="0" rotWithShape="1">
            <a:blip r:embed="rId32" cstate="print">
              <a:extLst>
                <a:ext uri="{BEBA8EAE-BF5A-486C-A8C5-ECC9F3942E4B}">
                  <a14:imgProps xmlns:a14="http://schemas.microsoft.com/office/drawing/2010/main">
                    <a14:imgLayer r:embed="rId33">
                      <a14:imgEffect>
                        <a14:artisticPaintBrush/>
                      </a14:imgEffect>
                    </a14:imgLayer>
                  </a14:imgProps>
                </a:ext>
                <a:ext uri="{28A0092B-C50C-407E-A947-70E740481C1C}">
                  <a14:useLocalDpi xmlns:a14="http://schemas.microsoft.com/office/drawing/2010/main" val="0"/>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userDrawn="1"/>
        </p:nvSpPr>
        <p:spPr>
          <a:xfrm rot="2700000">
            <a:off x="518768" y="39803"/>
            <a:ext cx="324403" cy="324403"/>
          </a:xfrm>
          <a:prstGeom prst="rect">
            <a:avLst/>
          </a:prstGeom>
          <a:ln>
            <a:solidFill>
              <a:schemeClr val="bg1"/>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9" name="矩形 8"/>
          <p:cNvSpPr/>
          <p:nvPr userDrawn="1"/>
        </p:nvSpPr>
        <p:spPr>
          <a:xfrm rot="2700000">
            <a:off x="870796" y="312840"/>
            <a:ext cx="252000" cy="252000"/>
          </a:xfrm>
          <a:prstGeom prst="rect">
            <a:avLst/>
          </a:prstGeom>
          <a:ln>
            <a:solidFill>
              <a:schemeClr val="bg1"/>
            </a:solid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 id="2147483718" r:id="rId27"/>
    <p:sldLayoutId id="2147483719" r:id="rId28"/>
    <p:sldLayoutId id="2147483720" r:id="rId29"/>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14.png"/><Relationship Id="rId6" Type="http://schemas.microsoft.com/office/2007/relationships/media" Target="../media/media1.mp3"/><Relationship Id="rId5" Type="http://schemas.openxmlformats.org/officeDocument/2006/relationships/audio" Target="../media/media1.mp3"/><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8.xml"/><Relationship Id="rId2" Type="http://schemas.openxmlformats.org/officeDocument/2006/relationships/image" Target="../media/image21.png"/><Relationship Id="rId1" Type="http://schemas.openxmlformats.org/officeDocument/2006/relationships/tags" Target="../tags/tag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p>
        </p:txBody>
      </p:sp>
      <p:sp>
        <p:nvSpPr>
          <p:cNvPr id="12" name="矩形 11"/>
          <p:cNvSpPr/>
          <p:nvPr/>
        </p:nvSpPr>
        <p:spPr>
          <a:xfrm>
            <a:off x="8469630" y="4994910"/>
            <a:ext cx="3308350" cy="1080135"/>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a:t>Unit 9:Foods </a:t>
            </a:r>
            <a:endParaRPr lang="en-US" altLang="zh-CN" sz="3200" b="1" dirty="0"/>
          </a:p>
          <a:p>
            <a:pPr algn="ctr"/>
            <a:r>
              <a:rPr lang="en-US" altLang="zh-CN" sz="3200" b="1" dirty="0"/>
              <a:t>and Clothes </a:t>
            </a:r>
            <a:endParaRPr lang="zh-CN" altLang="en-US" sz="3200" dirty="0">
              <a:latin typeface="微软雅黑" panose="020B0503020204020204" pitchFamily="34" charset="-122"/>
              <a:ea typeface="微软雅黑" panose="020B0503020204020204" pitchFamily="34" charset="-122"/>
            </a:endParaRPr>
          </a:p>
        </p:txBody>
      </p:sp>
      <p:sp>
        <p:nvSpPr>
          <p:cNvPr id="14" name="TextBox 13"/>
          <p:cNvSpPr txBox="1"/>
          <p:nvPr/>
        </p:nvSpPr>
        <p:spPr>
          <a:xfrm>
            <a:off x="8184232" y="3140968"/>
            <a:ext cx="3877985" cy="646331"/>
          </a:xfrm>
          <a:prstGeom prst="rect">
            <a:avLst/>
          </a:prstGeom>
          <a:noFill/>
        </p:spPr>
        <p:txBody>
          <a:bodyPr wrap="none" rtlCol="0">
            <a:spAutoFit/>
          </a:bodyPr>
          <a:lstStyle/>
          <a:p>
            <a:r>
              <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幼儿教师英语口语</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0" name="TextBox 19"/>
          <p:cNvSpPr txBox="1"/>
          <p:nvPr/>
        </p:nvSpPr>
        <p:spPr>
          <a:xfrm>
            <a:off x="6023992" y="11330"/>
            <a:ext cx="5976664" cy="2123658"/>
          </a:xfrm>
          <a:prstGeom prst="rect">
            <a:avLst/>
          </a:prstGeom>
          <a:noFill/>
        </p:spPr>
        <p:txBody>
          <a:bodyPr wrap="square" rtlCol="0">
            <a:spAutoFit/>
          </a:bodyPr>
          <a:lstStyle/>
          <a:p>
            <a:r>
              <a:rPr lang="en-US" altLang="zh-CN" sz="4400" dirty="0">
                <a:solidFill>
                  <a:srgbClr val="7030A0"/>
                </a:solidFill>
                <a:latin typeface="Copperplate Gothic Bold" panose="020E0705020206020404" pitchFamily="34" charset="0"/>
              </a:rPr>
              <a:t>Oral English for Nursery School Teachers</a:t>
            </a:r>
            <a:endParaRPr lang="en-US" altLang="zh-CN" sz="4400" dirty="0">
              <a:solidFill>
                <a:srgbClr val="7030A0"/>
              </a:solidFill>
              <a:latin typeface="Copperplate Gothic Bold" panose="020E0705020206020404" pitchFamily="34" charset="0"/>
            </a:endParaRPr>
          </a:p>
        </p:txBody>
      </p:sp>
      <p:pic>
        <p:nvPicPr>
          <p:cNvPr id="4" name="media4ok.mp3">
            <a:hlinkClick r:id="" action="ppaction://media"/>
          </p:cNvPr>
          <p:cNvPicPr>
            <a:picLocks noChangeAspect="1"/>
          </p:cNvPicPr>
          <p:nvPr>
            <a:audioFile r:link="rId5"/>
            <p:extLst>
              <p:ext uri="{DAA4B4D4-6D71-4841-9C94-3DE7FCFB9230}">
                <p14:media xmlns:p14="http://schemas.microsoft.com/office/powerpoint/2010/main" r:embed="rId6"/>
              </p:ext>
            </p:extLst>
          </p:nvPr>
        </p:nvPicPr>
        <p:blipFill>
          <a:blip r:embed="rId7" cstate="print"/>
          <a:stretch>
            <a:fillRect/>
          </a:stretch>
        </p:blipFill>
        <p:spPr>
          <a:xfrm>
            <a:off x="-1176808" y="-583055"/>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
                                        </p:tgtEl>
                                      </p:cBhvr>
                                    </p:cmd>
                                  </p:childTnLst>
                                </p:cTn>
                              </p:par>
                              <p:par>
                                <p:cTn id="7" presetID="9"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dissolve">
                                      <p:cBhvr>
                                        <p:cTn id="9" dur="500"/>
                                        <p:tgtEl>
                                          <p:spTgt spid="3"/>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childTnLst>
                          </p:cTn>
                        </p:par>
                        <p:par>
                          <p:cTn id="16" fill="hold">
                            <p:stCondLst>
                              <p:cond delay="0"/>
                            </p:stCondLst>
                            <p:childTnLst>
                              <p:par>
                                <p:cTn id="17" presetID="47"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childTnLst>
                          </p:cTn>
                        </p:par>
                        <p:par>
                          <p:cTn id="30" fill="hold">
                            <p:stCondLst>
                              <p:cond delay="500"/>
                            </p:stCondLst>
                            <p:childTnLst>
                              <p:par>
                                <p:cTn id="31" presetID="21" presetClass="entr" presetSubtype="3"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heel(3)">
                                      <p:cBhvr>
                                        <p:cTn id="33" dur="500"/>
                                        <p:tgtEl>
                                          <p:spTgt spid="7"/>
                                        </p:tgtEl>
                                      </p:cBhvr>
                                    </p:animEffect>
                                  </p:childTnLst>
                                </p:cTn>
                              </p:par>
                              <p:par>
                                <p:cTn id="34" presetID="21" presetClass="entr" presetSubtype="3"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heel(3)">
                                      <p:cBhvr>
                                        <p:cTn id="36" dur="500"/>
                                        <p:tgtEl>
                                          <p:spTgt spid="13"/>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1500"/>
                            </p:stCondLst>
                            <p:childTnLst>
                              <p:par>
                                <p:cTn id="42" presetID="12" presetClass="entr" presetSubtype="8"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250"/>
                                        <p:tgtEl>
                                          <p:spTgt spid="14"/>
                                        </p:tgtEl>
                                        <p:attrNameLst>
                                          <p:attrName>ppt_x</p:attrName>
                                        </p:attrNameLst>
                                      </p:cBhvr>
                                      <p:tavLst>
                                        <p:tav tm="0">
                                          <p:val>
                                            <p:strVal val="#ppt_x-#ppt_w*1.125000"/>
                                          </p:val>
                                        </p:tav>
                                        <p:tav tm="100000">
                                          <p:val>
                                            <p:strVal val="#ppt_x"/>
                                          </p:val>
                                        </p:tav>
                                      </p:tavLst>
                                    </p:anim>
                                    <p:animEffect transition="in" filter="wipe(right)">
                                      <p:cBhvr>
                                        <p:cTn id="45" dur="250"/>
                                        <p:tgtEl>
                                          <p:spTgt spid="14"/>
                                        </p:tgtEl>
                                      </p:cBhvr>
                                    </p:animEffect>
                                  </p:childTnLst>
                                </p:cTn>
                              </p:par>
                            </p:childTnLst>
                          </p:cTn>
                        </p:par>
                        <p:par>
                          <p:cTn id="46" fill="hold">
                            <p:stCondLst>
                              <p:cond delay="1924"/>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51" repeatCount="indefinite" fill="hold" display="0">
                  <p:stCondLst>
                    <p:cond delay="indefinite"/>
                  </p:stCondLst>
                  <p:endCondLst>
                    <p:cond evt="onStopAudio" delay="0">
                      <p:tgtEl>
                        <p:sldTgt/>
                      </p:tgtEl>
                    </p:cond>
                  </p:endCondLst>
                </p:cTn>
                <p:tgtEl>
                  <p:spTgt spid="4"/>
                </p:tgtEl>
              </p:cMediaNode>
            </p:audio>
          </p:childTnLst>
        </p:cTn>
      </p:par>
    </p:tnLst>
    <p:bldLst>
      <p:bldP spid="3" grpId="0" animBg="1"/>
      <p:bldP spid="5" grpId="0" animBg="1"/>
      <p:bldP spid="6" grpId="0" animBg="1"/>
      <p:bldP spid="9" grpId="0" animBg="1"/>
      <p:bldP spid="10" grpId="0" animBg="1"/>
      <p:bldP spid="11" grpId="0" animBg="1"/>
      <p:bldP spid="7" grpId="0" animBg="1"/>
      <p:bldP spid="13" grpId="0" animBg="1"/>
      <p:bldP spid="12" grpId="0" bldLvl="0" animBg="1"/>
      <p:bldP spid="14"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Four</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5087129"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47015" y="586740"/>
            <a:ext cx="9777730" cy="11540490"/>
          </a:xfrm>
          <a:prstGeom prst="rect">
            <a:avLst/>
          </a:prstGeom>
          <a:noFill/>
        </p:spPr>
        <p:txBody>
          <a:bodyPr wrap="square" rtlCol="0">
            <a:spAutoFit/>
          </a:bodyPr>
          <a:lstStyle/>
          <a:p>
            <a:endParaRPr lang="zh-CN" altLang="en-US" sz="2800" b="1" dirty="0">
              <a:solidFill>
                <a:srgbClr val="7030A0"/>
              </a:solidFill>
              <a:latin typeface="Times New Roman" panose="02020603050405020304" pitchFamily="18" charset="0"/>
              <a:cs typeface="Times New Roman" panose="02020603050405020304" pitchFamily="18" charset="0"/>
            </a:endParaRPr>
          </a:p>
          <a:p>
            <a:r>
              <a:rPr lang="zh-CN" altLang="en-US" sz="2800" b="1" dirty="0">
                <a:solidFill>
                  <a:srgbClr val="7030A0"/>
                </a:solidFill>
                <a:latin typeface="Times New Roman" panose="02020603050405020304" pitchFamily="18" charset="0"/>
                <a:cs typeface="Times New Roman" panose="02020603050405020304" pitchFamily="18" charset="0"/>
              </a:rPr>
              <a:t>情景对话：</a:t>
            </a:r>
            <a:r>
              <a:rPr lang="en-US" altLang="zh-CN" sz="2800" b="1" dirty="0">
                <a:solidFill>
                  <a:srgbClr val="7030A0"/>
                </a:solidFill>
                <a:latin typeface="Times New Roman" panose="02020603050405020304" pitchFamily="18" charset="0"/>
                <a:cs typeface="Times New Roman" panose="02020603050405020304" pitchFamily="18" charset="0"/>
              </a:rPr>
              <a:t>Dialogue 1</a:t>
            </a:r>
            <a:endParaRPr lang="en-US" altLang="zh-CN" sz="2800" b="1" dirty="0"/>
          </a:p>
          <a:p>
            <a:r>
              <a:rPr lang="en-US" altLang="zh-CN" sz="2800" b="1" dirty="0"/>
              <a:t>T: It’s time to have lunch.</a:t>
            </a:r>
            <a:endParaRPr lang="en-US" altLang="zh-CN" sz="2800" b="1" dirty="0"/>
          </a:p>
          <a:p>
            <a:r>
              <a:rPr lang="en-US" altLang="zh-CN" sz="2800" b="1" dirty="0"/>
              <a:t>C: Oh, great.</a:t>
            </a:r>
            <a:endParaRPr lang="en-US" altLang="zh-CN" sz="2800" b="1" dirty="0"/>
          </a:p>
          <a:p>
            <a:r>
              <a:rPr lang="en-US" altLang="zh-CN" sz="2800" b="1" dirty="0"/>
              <a:t>T: Are you hungry？</a:t>
            </a:r>
            <a:endParaRPr lang="en-US" altLang="zh-CN" sz="2800" b="1" dirty="0"/>
          </a:p>
          <a:p>
            <a:r>
              <a:rPr lang="en-US" altLang="zh-CN" sz="2800" b="1" dirty="0"/>
              <a:t>C: Yes. </a:t>
            </a:r>
            <a:endParaRPr lang="en-US" altLang="zh-CN" sz="2800" b="1" dirty="0"/>
          </a:p>
          <a:p>
            <a:r>
              <a:rPr lang="en-US" altLang="zh-CN" sz="2800" b="1" dirty="0"/>
              <a:t>T: What should we do before lunch?</a:t>
            </a:r>
            <a:endParaRPr lang="en-US" altLang="zh-CN" sz="2800" b="1" dirty="0"/>
          </a:p>
          <a:p>
            <a:r>
              <a:rPr lang="en-US" altLang="zh-CN" sz="2800" b="1" dirty="0"/>
              <a:t>C: Wash our hands.</a:t>
            </a:r>
            <a:endParaRPr lang="en-US" altLang="zh-CN" sz="2800" b="1" dirty="0"/>
          </a:p>
          <a:p>
            <a:r>
              <a:rPr lang="en-US" altLang="zh-CN" sz="2800" b="1" dirty="0"/>
              <a:t>T: Excellent. Please wash your hands carefully.</a:t>
            </a:r>
            <a:endParaRPr lang="en-US" altLang="zh-CN" sz="2800" b="1" dirty="0"/>
          </a:p>
          <a:p>
            <a:r>
              <a:rPr lang="en-US" altLang="zh-CN" sz="2800" b="1" dirty="0"/>
              <a:t>C: Ok.</a:t>
            </a:r>
            <a:endParaRPr lang="en-US" altLang="zh-CN" sz="2800" b="1" dirty="0"/>
          </a:p>
          <a:p>
            <a:r>
              <a:rPr lang="en-US" altLang="zh-CN" sz="2800" b="1" dirty="0"/>
              <a:t>T: Now. Let’s sit at the table.</a:t>
            </a:r>
            <a:endParaRPr lang="en-US" altLang="zh-CN" sz="2800" b="1" dirty="0"/>
          </a:p>
          <a:p>
            <a:r>
              <a:rPr lang="en-US" altLang="zh-CN" sz="2800" b="1" dirty="0"/>
              <a:t>C: It smells good. What we have today?</a:t>
            </a:r>
            <a:endParaRPr lang="en-US" altLang="zh-CN" sz="2800" b="1" dirty="0"/>
          </a:p>
          <a:p>
            <a:r>
              <a:rPr lang="en-US" altLang="zh-CN" sz="2800" b="1" dirty="0"/>
              <a:t>T: It’s rice, chicken and beans.</a:t>
            </a:r>
            <a:endParaRPr lang="en-US" altLang="zh-CN" sz="2800" b="1" dirty="0"/>
          </a:p>
          <a:p>
            <a:r>
              <a:rPr lang="en-US" altLang="zh-CN" sz="2800" b="1" dirty="0"/>
              <a:t>C: Yummy.</a:t>
            </a:r>
            <a:endParaRPr lang="en-US" altLang="zh-CN" sz="2800" b="1" dirty="0"/>
          </a:p>
          <a:p>
            <a:endParaRPr lang="en-US" altLang="zh-CN" sz="2800"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endParaRPr lang="en-US" altLang="zh-CN" b="1" dirty="0"/>
          </a:p>
          <a:p>
            <a:r>
              <a:rPr lang="en-US" altLang="zh-CN" b="1" dirty="0"/>
              <a:t> </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79425" y="1257300"/>
            <a:ext cx="9004935" cy="6153150"/>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zh-CN" altLang="en-US" sz="2800" dirty="0">
              <a:latin typeface="Times New Roman" panose="02020603050405020304" pitchFamily="18" charset="0"/>
              <a:cs typeface="Times New Roman" panose="02020603050405020304" pitchFamily="18" charset="0"/>
            </a:endParaRPr>
          </a:p>
          <a:p>
            <a:pPr lvl="0"/>
            <a:endParaRPr lang="zh-CN" altLang="en-US" sz="2800" dirty="0">
              <a:latin typeface="Times New Roman" panose="02020603050405020304" pitchFamily="18" charset="0"/>
              <a:cs typeface="Times New Roman" panose="02020603050405020304" pitchFamily="18" charset="0"/>
            </a:endParaRPr>
          </a:p>
          <a:p>
            <a:pPr lvl="0" fontAlgn="auto">
              <a:lnSpc>
                <a:spcPts val="3880"/>
              </a:lnSpc>
            </a:pPr>
            <a:r>
              <a:rPr lang="en-US" altLang="zh-CN" sz="2800" dirty="0">
                <a:latin typeface="Times New Roman" panose="02020603050405020304" pitchFamily="18" charset="0"/>
                <a:cs typeface="Times New Roman" panose="02020603050405020304" pitchFamily="18" charset="0"/>
              </a:rPr>
              <a:t>It smells good.闻起来很香。Smell,闻，嗅，有…气味，是常见的感官动词之一。类似的感官动词有：taste尝，look看，hear听，feel感觉，touch触摸，等等。</a:t>
            </a:r>
            <a:endParaRPr lang="en-US" altLang="zh-CN" sz="2800" dirty="0">
              <a:latin typeface="Times New Roman" panose="02020603050405020304" pitchFamily="18" charset="0"/>
              <a:cs typeface="Times New Roman" panose="02020603050405020304" pitchFamily="18" charset="0"/>
            </a:endParaRPr>
          </a:p>
          <a:p>
            <a:pPr lvl="0" fontAlgn="auto">
              <a:lnSpc>
                <a:spcPts val="3880"/>
              </a:lnSpc>
            </a:pPr>
            <a:r>
              <a:rPr lang="en-US" altLang="zh-CN" sz="2800" dirty="0">
                <a:latin typeface="Times New Roman" panose="02020603050405020304" pitchFamily="18" charset="0"/>
                <a:cs typeface="Times New Roman" panose="02020603050405020304" pitchFamily="18" charset="0"/>
              </a:rPr>
              <a:t> The cake tastes delicious.这个蛋糕很美味。</a:t>
            </a:r>
            <a:endParaRPr lang="en-US" altLang="zh-CN" sz="2800" dirty="0">
              <a:latin typeface="Times New Roman" panose="02020603050405020304" pitchFamily="18" charset="0"/>
              <a:cs typeface="Times New Roman" panose="02020603050405020304" pitchFamily="18" charset="0"/>
            </a:endParaRPr>
          </a:p>
          <a:p>
            <a:pPr lvl="0" fontAlgn="auto">
              <a:lnSpc>
                <a:spcPts val="3880"/>
              </a:lnSpc>
            </a:pPr>
            <a:r>
              <a:rPr lang="en-US" altLang="zh-CN" sz="2800" dirty="0">
                <a:latin typeface="Times New Roman" panose="02020603050405020304" pitchFamily="18" charset="0"/>
                <a:cs typeface="Times New Roman" panose="02020603050405020304" pitchFamily="18" charset="0"/>
              </a:rPr>
              <a:t> This picture looks very well.</a:t>
            </a:r>
            <a:endParaRPr lang="en-US" altLang="zh-CN" sz="2800" dirty="0">
              <a:latin typeface="Times New Roman" panose="02020603050405020304" pitchFamily="18" charset="0"/>
              <a:cs typeface="Times New Roman" panose="02020603050405020304" pitchFamily="18" charset="0"/>
            </a:endParaRPr>
          </a:p>
          <a:p>
            <a:pPr lvl="0" fontAlgn="auto">
              <a:lnSpc>
                <a:spcPts val="3880"/>
              </a:lnSpc>
            </a:pP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a:p>
            <a:pPr lvl="0">
              <a:lnSpc>
                <a:spcPct val="150000"/>
              </a:lnSpc>
            </a:pPr>
            <a:endParaRPr altLang="zh-CN" sz="2400" dirty="0">
              <a:solidFill>
                <a:srgbClr val="7030A0"/>
              </a:solidFill>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589869" y="923960"/>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8710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670" y="836930"/>
            <a:ext cx="11459210" cy="5785485"/>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2</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 Good afternoon, boys and girls.</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C: Good afternoon, teacher.</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 We have bananas and cakes for snack this afternoon. Which one do you prefer?</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C1: I prefer banana to cake. </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C2: I like cakes. Cakes are tasty.</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 Ok. Choose the one you prefer.</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C: Thank you, teacher.</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T: Here are milk and water. Help yourselves.</a:t>
            </a:r>
            <a:endParaRPr lang="en-US" altLang="zh-CN" sz="2400" b="1" dirty="0">
              <a:latin typeface="Times New Roman" panose="02020603050405020304" pitchFamily="18" charset="0"/>
              <a:cs typeface="Times New Roman" panose="02020603050405020304" pitchFamily="18" charset="0"/>
            </a:endParaRPr>
          </a:p>
          <a:p>
            <a:pPr>
              <a:lnSpc>
                <a:spcPct val="150000"/>
              </a:lnSpc>
            </a:pPr>
            <a:r>
              <a:rPr lang="en-US" altLang="zh-CN" sz="2400" b="1" dirty="0">
                <a:latin typeface="Times New Roman" panose="02020603050405020304" pitchFamily="18" charset="0"/>
                <a:cs typeface="Times New Roman" panose="02020603050405020304" pitchFamily="18" charset="0"/>
              </a:rPr>
              <a:t>C: Thank you.</a:t>
            </a:r>
            <a:endParaRPr lang="zh-CN" altLang="zh-CN"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21601" y="1844824"/>
            <a:ext cx="8712968" cy="4491355"/>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1. Which one do you prefer? 你喜欢哪一个？回答是：I  prefer A to B.相对于B来说，我更喜欢A。e.g. I prefer apple to orange.相对于橙子来说，我更喜欢苹果。</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2. Choose the one you like.请选择你喜欢的那一个。</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indent="0">
              <a:lnSpc>
                <a:spcPct val="150000"/>
              </a:lnSpc>
              <a:buNone/>
            </a:pPr>
            <a:r>
              <a:rPr lang="zh-CN" altLang="zh-CN" sz="2400" dirty="0">
                <a:solidFill>
                  <a:srgbClr val="7030A0"/>
                </a:solidFill>
                <a:latin typeface="Times New Roman" panose="02020603050405020304" pitchFamily="18" charset="0"/>
                <a:cs typeface="Times New Roman" panose="02020603050405020304" pitchFamily="18" charset="0"/>
              </a:rPr>
              <a:t>3.Help yourselves. 请你们自便。通常用于就餐的时候，请客人随意就餐，不用拘束的意思。</a:t>
            </a:r>
            <a:endParaRPr lang="zh-CN" altLang="zh-CN" sz="2400" dirty="0">
              <a:solidFill>
                <a:srgbClr val="7030A0"/>
              </a:solidFill>
              <a:latin typeface="Times New Roman" panose="02020603050405020304" pitchFamily="18" charset="0"/>
              <a:cs typeface="Times New Roman" panose="02020603050405020304" pitchFamily="18" charset="0"/>
            </a:endParaRPr>
          </a:p>
          <a:p>
            <a:pPr lvl="0" indent="0">
              <a:lnSpc>
                <a:spcPct val="150000"/>
              </a:lnSpc>
              <a:buNone/>
            </a:pPr>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477102" y="1844986"/>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0" name="任意多边形 2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07670" y="836930"/>
            <a:ext cx="11264900" cy="9963150"/>
          </a:xfrm>
          <a:prstGeom prst="rect">
            <a:avLst/>
          </a:prstGeom>
          <a:noFill/>
        </p:spPr>
        <p:txBody>
          <a:bodyPr wrap="square" rtlCol="0">
            <a:spAutoFit/>
          </a:bodyPr>
          <a:lstStyle/>
          <a:p>
            <a:r>
              <a:rPr lang="en-US" altLang="zh-CN" sz="2800" b="1" dirty="0">
                <a:solidFill>
                  <a:srgbClr val="7030A0"/>
                </a:solidFill>
                <a:latin typeface="Times New Roman" panose="02020603050405020304" pitchFamily="18" charset="0"/>
                <a:cs typeface="Times New Roman" panose="02020603050405020304" pitchFamily="18" charset="0"/>
              </a:rPr>
              <a:t>Dialogue 3</a:t>
            </a:r>
            <a:endParaRPr lang="en-US" altLang="zh-CN" sz="2800" b="1" dirty="0">
              <a:solidFill>
                <a:srgbClr val="7030A0"/>
              </a:solidFill>
              <a:latin typeface="Times New Roman" panose="02020603050405020304" pitchFamily="18" charset="0"/>
              <a:cs typeface="Times New Roman" panose="02020603050405020304" pitchFamily="18" charset="0"/>
            </a:endParaRPr>
          </a:p>
          <a:p>
            <a:r>
              <a:rPr lang="en-US" altLang="zh-CN" b="1" dirty="0"/>
              <a:t> </a:t>
            </a:r>
            <a:endParaRPr lang="zh-CN" altLang="zh-CN" dirty="0"/>
          </a:p>
          <a:p>
            <a:pPr fontAlgn="auto">
              <a:lnSpc>
                <a:spcPts val="3860"/>
              </a:lnSpc>
            </a:pPr>
            <a:r>
              <a:rPr lang="zh-CN" altLang="en-US" sz="2800" dirty="0"/>
              <a:t>T: Good morning, my dear kids.</a:t>
            </a:r>
            <a:endParaRPr lang="zh-CN" altLang="en-US" sz="2800" dirty="0"/>
          </a:p>
          <a:p>
            <a:pPr fontAlgn="auto">
              <a:lnSpc>
                <a:spcPts val="3860"/>
              </a:lnSpc>
            </a:pPr>
            <a:r>
              <a:rPr lang="zh-CN" altLang="en-US" sz="2800" dirty="0"/>
              <a:t>C: Good morning, teacher.</a:t>
            </a:r>
            <a:endParaRPr lang="zh-CN" altLang="en-US" sz="2800" dirty="0"/>
          </a:p>
          <a:p>
            <a:pPr fontAlgn="auto">
              <a:lnSpc>
                <a:spcPts val="3860"/>
              </a:lnSpc>
            </a:pPr>
            <a:r>
              <a:rPr lang="zh-CN" altLang="en-US" sz="2800" dirty="0"/>
              <a:t>T: Come into the classroom please. </a:t>
            </a:r>
            <a:endParaRPr lang="zh-CN" altLang="en-US" sz="2800" dirty="0"/>
          </a:p>
          <a:p>
            <a:pPr fontAlgn="auto">
              <a:lnSpc>
                <a:spcPts val="3860"/>
              </a:lnSpc>
            </a:pPr>
            <a:r>
              <a:rPr lang="zh-CN" altLang="en-US" sz="2800" dirty="0"/>
              <a:t>Take off your coat and hang it here.</a:t>
            </a:r>
            <a:endParaRPr lang="zh-CN" altLang="en-US" sz="2800" dirty="0"/>
          </a:p>
          <a:p>
            <a:pPr fontAlgn="auto">
              <a:lnSpc>
                <a:spcPts val="3860"/>
              </a:lnSpc>
            </a:pPr>
            <a:r>
              <a:rPr lang="zh-CN" altLang="en-US" sz="2800" dirty="0"/>
              <a:t>C: All right.</a:t>
            </a:r>
            <a:endParaRPr lang="zh-CN" altLang="en-US" sz="2800" dirty="0"/>
          </a:p>
          <a:p>
            <a:pPr fontAlgn="auto">
              <a:lnSpc>
                <a:spcPts val="3860"/>
              </a:lnSpc>
            </a:pPr>
            <a:r>
              <a:rPr lang="zh-CN" altLang="en-US" sz="2800" dirty="0"/>
              <a:t>T: Now please sit at the table. </a:t>
            </a:r>
            <a:endParaRPr lang="zh-CN" altLang="en-US" sz="2800" dirty="0"/>
          </a:p>
          <a:p>
            <a:pPr fontAlgn="auto">
              <a:lnSpc>
                <a:spcPts val="3860"/>
              </a:lnSpc>
            </a:pPr>
            <a:r>
              <a:rPr lang="zh-CN" altLang="en-US" sz="2800" dirty="0"/>
              <a:t>We are going to have our class soon.</a:t>
            </a:r>
            <a:endParaRPr lang="zh-CN" altLang="en-US" sz="2800" dirty="0"/>
          </a:p>
          <a:p>
            <a:pPr fontAlgn="auto">
              <a:lnSpc>
                <a:spcPts val="3860"/>
              </a:lnSpc>
            </a:pPr>
            <a:r>
              <a:rPr lang="zh-CN" altLang="en-US" sz="2800" dirty="0"/>
              <a:t>C: OK. </a:t>
            </a:r>
            <a:endParaRPr lang="zh-CN" altLang="en-US" sz="2800" dirty="0"/>
          </a:p>
          <a:p>
            <a:pPr fontAlgn="auto">
              <a:lnSpc>
                <a:spcPts val="3860"/>
              </a:lnSpc>
            </a:pPr>
            <a:endParaRPr lang="zh-CN" altLang="en-US" sz="2800"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151525" y="960904"/>
            <a:ext cx="8712968" cy="5691505"/>
          </a:xfrm>
          <a:prstGeom prst="rect">
            <a:avLst/>
          </a:prstGeom>
          <a:noFill/>
        </p:spPr>
        <p:txBody>
          <a:bodyPr wrap="square" lIns="91349" tIns="45675" rIns="91349" bIns="45675" rtlCol="0">
            <a:spAutoFit/>
          </a:bodyPr>
          <a:lstStyle/>
          <a:p>
            <a:pPr lvl="0"/>
            <a:r>
              <a:rPr lang="zh-CN" altLang="en-US" sz="2800" dirty="0">
                <a:latin typeface="Times New Roman" panose="02020603050405020304" pitchFamily="18" charset="0"/>
                <a:cs typeface="Times New Roman" panose="02020603050405020304" pitchFamily="18" charset="0"/>
              </a:rPr>
              <a:t>知识点讲解：</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1.Take off your coat and hang it here.请脱下外套，把它挂在这。Take off有“脱下、脱掉、（飞机）起飞 ”之意。E.g. Our flight will take off in one hour.我们的航班一个小时后起飞。</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2.We are going to have our class soon.我们很快就要开始上课了。</a:t>
            </a:r>
            <a:endParaRPr lang="en-US" altLang="zh-CN" sz="2800" dirty="0">
              <a:latin typeface="Times New Roman" panose="02020603050405020304" pitchFamily="18" charset="0"/>
              <a:cs typeface="Times New Roman" panose="02020603050405020304" pitchFamily="18" charset="0"/>
            </a:endParaRPr>
          </a:p>
          <a:p>
            <a:pPr lvl="0">
              <a:lnSpc>
                <a:spcPct val="150000"/>
              </a:lnSpc>
            </a:pPr>
            <a:r>
              <a:rPr lang="en-US" altLang="zh-CN" sz="2800" dirty="0">
                <a:latin typeface="Times New Roman" panose="02020603050405020304" pitchFamily="18" charset="0"/>
                <a:cs typeface="Times New Roman" panose="02020603050405020304" pitchFamily="18" charset="0"/>
              </a:rPr>
              <a:t>Be going to 将、将要；打算。e.g. I am going to go shopping with my parents.我将要跟我爸妈一起去逛街。</a:t>
            </a:r>
            <a:endParaRPr lang="en-US" altLang="zh-CN" sz="2800" dirty="0">
              <a:latin typeface="Times New Roman" panose="02020603050405020304" pitchFamily="18" charset="0"/>
              <a:cs typeface="Times New Roman" panose="02020603050405020304" pitchFamily="18" charset="0"/>
            </a:endParaRPr>
          </a:p>
        </p:txBody>
      </p:sp>
      <p:pic>
        <p:nvPicPr>
          <p:cNvPr id="40" name="Picture 4"/>
          <p:cNvPicPr>
            <a:picLocks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9418037" y="1208033"/>
            <a:ext cx="2520280" cy="187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任意多边形 9"/>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Four</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1" name="任意多边形 10"/>
          <p:cNvSpPr/>
          <p:nvPr/>
        </p:nvSpPr>
        <p:spPr>
          <a:xfrm>
            <a:off x="490234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par>
                                <p:cTn id="12" presetID="2" presetClass="entr" presetSubtype="8" accel="50000" decel="5000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300" fill="hold"/>
                                        <p:tgtEl>
                                          <p:spTgt spid="40"/>
                                        </p:tgtEl>
                                        <p:attrNameLst>
                                          <p:attrName>ppt_x</p:attrName>
                                        </p:attrNameLst>
                                      </p:cBhvr>
                                      <p:tavLst>
                                        <p:tav tm="0">
                                          <p:val>
                                            <p:strVal val="0-#ppt_w/2"/>
                                          </p:val>
                                        </p:tav>
                                        <p:tav tm="100000">
                                          <p:val>
                                            <p:strVal val="#ppt_x"/>
                                          </p:val>
                                        </p:tav>
                                      </p:tavLst>
                                    </p:anim>
                                    <p:anim calcmode="lin" valueType="num">
                                      <p:cBhvr additive="base">
                                        <p:cTn id="15" dur="300" fill="hold"/>
                                        <p:tgtEl>
                                          <p:spTgt spid="40"/>
                                        </p:tgtEl>
                                        <p:attrNameLst>
                                          <p:attrName>ppt_y</p:attrName>
                                        </p:attrNameLst>
                                      </p:cBhvr>
                                      <p:tavLst>
                                        <p:tav tm="0">
                                          <p:val>
                                            <p:strVal val="#ppt_y"/>
                                          </p:val>
                                        </p:tav>
                                        <p:tav tm="100000">
                                          <p:val>
                                            <p:strVal val="#ppt_y"/>
                                          </p:val>
                                        </p:tav>
                                      </p:tavLst>
                                    </p:anim>
                                  </p:childTnLst>
                                </p:cTn>
                              </p:par>
                              <p:par>
                                <p:cTn id="16" presetID="0" presetClass="path" presetSubtype="0" accel="50000" decel="50000" fill="hold" nodeType="withEffect">
                                  <p:stCondLst>
                                    <p:cond delay="500"/>
                                  </p:stCondLst>
                                  <p:childTnLst>
                                    <p:animMotion origin="layout" path="M -0.00416 -0.00417 L 0.12622 0.20208 " pathEditMode="relative" rAng="0" ptsTypes="AA">
                                      <p:cBhvr>
                                        <p:cTn id="17" dur="400" fill="hold"/>
                                        <p:tgtEl>
                                          <p:spTgt spid="40"/>
                                        </p:tgtEl>
                                        <p:attrNameLst>
                                          <p:attrName>ppt_x</p:attrName>
                                          <p:attrName>ppt_y</p:attrName>
                                        </p:attrNameLst>
                                      </p:cBhvr>
                                      <p:rCtr x="6500" y="10300"/>
                                    </p:animMotion>
                                  </p:childTnLst>
                                </p:cTn>
                              </p:par>
                              <p:par>
                                <p:cTn id="18" presetID="22" presetClass="entr" presetSubtype="1" fill="hold" grpId="0" nodeType="withEffect">
                                  <p:stCondLst>
                                    <p:cond delay="4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0" grpId="0" animBg="1"/>
      <p:bldP spid="11"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Five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370" y="1263015"/>
            <a:ext cx="7489190" cy="9848215"/>
          </a:xfrm>
          <a:prstGeom prst="rect">
            <a:avLst/>
          </a:prstGeom>
        </p:spPr>
        <p:txBody>
          <a:bodyPr wrap="square">
            <a:spAutoFit/>
          </a:bodyPr>
          <a:lstStyle/>
          <a:p>
            <a:pPr defTabSz="1214120"/>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HOMEWORK:</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1.Complete the Dialogue. 补充完整对话</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Are you hungry, my dear kids.</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________________________.</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It’s time for lunch.</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________________________.</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What should we do before lunch?</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__________________________.</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Please wash your hands carefully.</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Ok.</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T: Now, please sit at the table. We have hamburger today.</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3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 _________________. </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zh-CN" alt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8988326"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370" y="1263015"/>
            <a:ext cx="7489190" cy="5292725"/>
          </a:xfrm>
          <a:prstGeom prst="rect">
            <a:avLst/>
          </a:prstGeom>
        </p:spPr>
        <p:txBody>
          <a:bodyPr wrap="square">
            <a:spAutoFit/>
          </a:bodyPr>
          <a:lstStyle/>
          <a:p>
            <a:pPr defTabSz="1214120"/>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HOMEWORK:</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2.Oral Translation 口头翻译</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9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（1）该吃早饭了。</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9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（2）饭前请认真洗手。</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9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（3）我们今天的点心是饼干和西瓜。</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9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（4）比起橘子，我更喜欢草莓。</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9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（5）我们很快就要开始上课了。</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3960"/>
              </a:lnSpc>
            </a:pP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8988326" y="2748903"/>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bldLvl="0" animBg="1"/>
      <p:bldP spid="120"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055440"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Teaching Objectives</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5695315" y="332740"/>
            <a:ext cx="2849245" cy="39624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 </a:t>
            </a:r>
            <a:r>
              <a:rPr lang="en-US" altLang="zh-CN" sz="2000"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r>
              <a:rPr lang="en-US" altLang="zh-CN" sz="2000" b="1" dirty="0">
                <a:latin typeface="Times New Roman" panose="02020603050405020304" pitchFamily="18" charset="0"/>
                <a:cs typeface="Times New Roman" panose="02020603050405020304" pitchFamily="18" charset="0"/>
                <a:sym typeface="+mn-ea"/>
              </a:rPr>
              <a:t> </a:t>
            </a:r>
            <a:r>
              <a:rPr lang="en-US" altLang="zh-CN" sz="2000"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endParaRPr lang="en-US" altLang="zh-CN" sz="2000" b="1" dirty="0">
              <a:solidFill>
                <a:schemeClr val="tx1"/>
              </a:solidFill>
              <a:latin typeface="微软雅黑" panose="020B0503020204020204" pitchFamily="34" charset="-122"/>
              <a:ea typeface="微软雅黑" panose="020B0503020204020204" pitchFamily="34" charset="-122"/>
              <a:sym typeface="+mn-ea"/>
            </a:endParaRPr>
          </a:p>
        </p:txBody>
      </p:sp>
      <p:sp>
        <p:nvSpPr>
          <p:cNvPr id="40" name="矩形 39"/>
          <p:cNvSpPr/>
          <p:nvPr/>
        </p:nvSpPr>
        <p:spPr>
          <a:xfrm>
            <a:off x="5799445" y="974263"/>
            <a:ext cx="6096000" cy="4815840"/>
          </a:xfrm>
          <a:prstGeom prst="rect">
            <a:avLst/>
          </a:prstGeom>
        </p:spPr>
        <p:txBody>
          <a:bodyPr>
            <a:spAutoFit/>
          </a:bodyPr>
          <a:lstStyle/>
          <a:p>
            <a:r>
              <a:rPr lang="en-US" altLang="zh-CN" sz="2800" dirty="0">
                <a:solidFill>
                  <a:srgbClr val="7030A0"/>
                </a:solidFill>
                <a:latin typeface="Times New Roman" panose="02020603050405020304" pitchFamily="18" charset="0"/>
                <a:cs typeface="Times New Roman" panose="02020603050405020304" pitchFamily="18" charset="0"/>
              </a:rPr>
              <a:t>After learning this unit, the students should be able to </a:t>
            </a:r>
            <a:endParaRPr lang="en-US" altLang="zh-CN" sz="2800" dirty="0">
              <a:solidFill>
                <a:srgbClr val="7030A0"/>
              </a:solidFill>
              <a:latin typeface="Times New Roman" panose="02020603050405020304" pitchFamily="18" charset="0"/>
              <a:cs typeface="Times New Roman" panose="02020603050405020304" pitchFamily="18" charset="0"/>
            </a:endParaRPr>
          </a:p>
          <a:p>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1.</a:t>
            </a:r>
            <a:r>
              <a:rPr altLang="zh-CN" sz="2800">
                <a:solidFill>
                  <a:srgbClr val="7030A0"/>
                </a:solidFill>
                <a:latin typeface="Times New Roman" panose="02020603050405020304" pitchFamily="18" charset="0"/>
                <a:cs typeface="Times New Roman" panose="02020603050405020304" pitchFamily="18" charset="0"/>
              </a:rPr>
              <a:t>1.read the sentences with the sounds: /m/,  /n/，/ŋ/，/ h/，/ j/，/ w/ fluently.</a:t>
            </a:r>
            <a:endParaRPr altLang="zh-CN" sz="280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2. use the key words to make new dialogues.</a:t>
            </a:r>
            <a:endParaRPr lang="en-US" altLang="zh-CN" sz="2800" dirty="0">
              <a:solidFill>
                <a:srgbClr val="7030A0"/>
              </a:solidFill>
              <a:latin typeface="Times New Roman" panose="02020603050405020304" pitchFamily="18" charset="0"/>
              <a:cs typeface="Times New Roman" panose="02020603050405020304" pitchFamily="18" charset="0"/>
            </a:endParaRPr>
          </a:p>
          <a:p>
            <a:pPr lvl="0"/>
            <a:endParaRPr lang="zh-CN" altLang="zh-CN" sz="2800" dirty="0">
              <a:solidFill>
                <a:srgbClr val="7030A0"/>
              </a:solidFill>
              <a:latin typeface="Times New Roman" panose="02020603050405020304" pitchFamily="18" charset="0"/>
              <a:cs typeface="Times New Roman" panose="02020603050405020304" pitchFamily="18" charset="0"/>
            </a:endParaRPr>
          </a:p>
          <a:p>
            <a:pPr lvl="0"/>
            <a:r>
              <a:rPr lang="en-US" altLang="zh-CN" sz="2800" dirty="0">
                <a:solidFill>
                  <a:srgbClr val="7030A0"/>
                </a:solidFill>
                <a:latin typeface="Times New Roman" panose="02020603050405020304" pitchFamily="18" charset="0"/>
                <a:cs typeface="Times New Roman" panose="02020603050405020304" pitchFamily="18" charset="0"/>
              </a:rPr>
              <a:t>3.arrange a game for the kids to practice the English sentences: “I perfer...to...”</a:t>
            </a:r>
            <a:endParaRPr lang="en-US" altLang="zh-CN" sz="2800" dirty="0">
              <a:solidFill>
                <a:srgbClr val="7030A0"/>
              </a:solidFill>
              <a:latin typeface="Times New Roman" panose="02020603050405020304" pitchFamily="18" charset="0"/>
              <a:cs typeface="Times New Roman" panose="02020603050405020304" pitchFamily="18" charset="0"/>
            </a:endParaRPr>
          </a:p>
          <a:p>
            <a:pPr>
              <a:lnSpc>
                <a:spcPct val="150000"/>
              </a:lnSpc>
            </a:pPr>
            <a:endParaRPr lang="zh-CN" altLang="en-US" dirty="0">
              <a:solidFill>
                <a:srgbClr val="7030A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 name="图片 6"/>
          <p:cNvPicPr/>
          <p:nvPr/>
        </p:nvPicPr>
        <p:blipFill>
          <a:blip r:embed="rId1" cstate="print">
            <a:extLst>
              <a:ext uri="{28A0092B-C50C-407E-A947-70E740481C1C}">
                <a14:useLocalDpi xmlns:a14="http://schemas.microsoft.com/office/drawing/2010/main" val="0"/>
              </a:ext>
            </a:extLst>
          </a:blip>
          <a:stretch>
            <a:fillRect/>
          </a:stretch>
        </p:blipFill>
        <p:spPr>
          <a:xfrm>
            <a:off x="296555" y="1484784"/>
            <a:ext cx="5112568" cy="41452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20"/>
          <p:cNvSpPr/>
          <p:nvPr/>
        </p:nvSpPr>
        <p:spPr>
          <a:xfrm>
            <a:off x="1055370" y="1263015"/>
            <a:ext cx="7489190" cy="4307840"/>
          </a:xfrm>
          <a:prstGeom prst="rect">
            <a:avLst/>
          </a:prstGeom>
        </p:spPr>
        <p:txBody>
          <a:bodyPr wrap="square">
            <a:spAutoFit/>
          </a:bodyPr>
          <a:lstStyle/>
          <a:p>
            <a:pPr defTabSz="1214120"/>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HOMEWORK:</a:t>
            </a:r>
            <a:endPar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3</a:t>
            </a: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Make Your Own Dialogue. 自己创编对话。 </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Make a dialogue with your partner about shapes, using the words and phrases </a:t>
            </a:r>
            <a:r>
              <a:rPr lang="en-US"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in this</a:t>
            </a: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unit. </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请用本单元的单词和词组，和你的搭档一起创编一个关于</a:t>
            </a:r>
            <a:r>
              <a:rPr lang="zh-CN"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食品、水果、蔬菜</a:t>
            </a:r>
            <a:r>
              <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的对话。</a:t>
            </a:r>
            <a:endParaRPr sz="28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fontAlgn="auto">
              <a:lnSpc>
                <a:spcPts val="4560"/>
              </a:lnSpc>
            </a:pPr>
            <a:r>
              <a:rPr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rPr>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a:p>
            <a:pPr defTabSz="1214120"/>
            <a:r>
              <a:rPr lang="en-US" altLang="zh-CN" dirty="0"/>
              <a:t> </a:t>
            </a:r>
            <a:endParaRPr lang="en-US" altLang="zh-CN" sz="2800" dirty="0">
              <a:solidFill>
                <a:srgbClr val="7030A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112" name="组合 111"/>
          <p:cNvGrpSpPr/>
          <p:nvPr/>
        </p:nvGrpSpPr>
        <p:grpSpPr>
          <a:xfrm>
            <a:off x="9865896" y="5227308"/>
            <a:ext cx="2148234" cy="1360193"/>
            <a:chOff x="7636205" y="1561046"/>
            <a:chExt cx="2148234" cy="1360193"/>
          </a:xfrm>
        </p:grpSpPr>
        <p:sp>
          <p:nvSpPr>
            <p:cNvPr id="108" name="任意多边形 107"/>
            <p:cNvSpPr/>
            <p:nvPr/>
          </p:nvSpPr>
          <p:spPr>
            <a:xfrm>
              <a:off x="7636205" y="1561046"/>
              <a:ext cx="2148234" cy="1360193"/>
            </a:xfrm>
            <a:custGeom>
              <a:avLst/>
              <a:gdLst>
                <a:gd name="connsiteX0" fmla="*/ 0 w 2148234"/>
                <a:gd name="connsiteY0" fmla="*/ 226703 h 1360193"/>
                <a:gd name="connsiteX1" fmla="*/ 226703 w 2148234"/>
                <a:gd name="connsiteY1" fmla="*/ 0 h 1360193"/>
                <a:gd name="connsiteX2" fmla="*/ 1921531 w 2148234"/>
                <a:gd name="connsiteY2" fmla="*/ 0 h 1360193"/>
                <a:gd name="connsiteX3" fmla="*/ 2148234 w 2148234"/>
                <a:gd name="connsiteY3" fmla="*/ 226703 h 1360193"/>
                <a:gd name="connsiteX4" fmla="*/ 2148234 w 2148234"/>
                <a:gd name="connsiteY4" fmla="*/ 1133490 h 1360193"/>
                <a:gd name="connsiteX5" fmla="*/ 1921531 w 2148234"/>
                <a:gd name="connsiteY5" fmla="*/ 1360193 h 1360193"/>
                <a:gd name="connsiteX6" fmla="*/ 226703 w 2148234"/>
                <a:gd name="connsiteY6" fmla="*/ 1360193 h 1360193"/>
                <a:gd name="connsiteX7" fmla="*/ 0 w 2148234"/>
                <a:gd name="connsiteY7" fmla="*/ 1133490 h 1360193"/>
                <a:gd name="connsiteX8" fmla="*/ 0 w 2148234"/>
                <a:gd name="connsiteY8" fmla="*/ 226703 h 1360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8234" h="1360193">
                  <a:moveTo>
                    <a:pt x="0" y="226703"/>
                  </a:moveTo>
                  <a:cubicBezTo>
                    <a:pt x="0" y="101498"/>
                    <a:pt x="101498" y="0"/>
                    <a:pt x="226703" y="0"/>
                  </a:cubicBezTo>
                  <a:lnTo>
                    <a:pt x="1921531" y="0"/>
                  </a:lnTo>
                  <a:cubicBezTo>
                    <a:pt x="2046736" y="0"/>
                    <a:pt x="2148234" y="101498"/>
                    <a:pt x="2148234" y="226703"/>
                  </a:cubicBezTo>
                  <a:lnTo>
                    <a:pt x="2148234" y="1133490"/>
                  </a:lnTo>
                  <a:cubicBezTo>
                    <a:pt x="2148234" y="1258695"/>
                    <a:pt x="2046736" y="1360193"/>
                    <a:pt x="1921531" y="1360193"/>
                  </a:cubicBezTo>
                  <a:lnTo>
                    <a:pt x="226703" y="1360193"/>
                  </a:lnTo>
                  <a:cubicBezTo>
                    <a:pt x="101498" y="1360193"/>
                    <a:pt x="0" y="1258695"/>
                    <a:pt x="0" y="1133490"/>
                  </a:cubicBezTo>
                  <a:lnTo>
                    <a:pt x="0" y="22670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34979" tIns="134979" rIns="134979" bIns="134979" numCol="1" spcCol="1270" anchor="ctr" anchorCtr="0">
              <a:noAutofit/>
            </a:bodyPr>
            <a:lstStyle/>
            <a:p>
              <a:pPr lvl="0" algn="ctr" defTabSz="800100">
                <a:lnSpc>
                  <a:spcPct val="90000"/>
                </a:lnSpc>
                <a:spcBef>
                  <a:spcPct val="0"/>
                </a:spcBef>
                <a:spcAft>
                  <a:spcPct val="35000"/>
                </a:spcAft>
              </a:pPr>
              <a:endParaRPr lang="id-ID" sz="1800" kern="1200" dirty="0">
                <a:solidFill>
                  <a:sysClr val="window" lastClr="FFFFFF"/>
                </a:solidFill>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8380132" y="1906876"/>
              <a:ext cx="735772" cy="699880"/>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106" name="任意多边形 105"/>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Five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20" name="任意多边形 119"/>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2000"/>
                                        <p:tgtEl>
                                          <p:spTgt spid="10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2000"/>
                                        <p:tgtEl>
                                          <p:spTgt spid="120"/>
                                        </p:tgtEl>
                                      </p:cBhvr>
                                    </p:animEffect>
                                  </p:childTnLst>
                                </p:cTn>
                              </p:par>
                            </p:childTnLst>
                          </p:cTn>
                        </p:par>
                        <p:par>
                          <p:cTn id="12" fill="hold">
                            <p:stCondLst>
                              <p:cond delay="4000"/>
                            </p:stCondLst>
                            <p:childTnLst>
                              <p:par>
                                <p:cTn id="13" presetID="9"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dissolve">
                                      <p:cBhvr>
                                        <p:cTn id="1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bldLvl="0" animBg="1"/>
      <p:bldP spid="120"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Six</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869950" y="1140460"/>
            <a:ext cx="7210425" cy="563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zh-CN" altLang="en-US" sz="2400" b="1" dirty="0">
                <a:solidFill>
                  <a:srgbClr val="7030A0"/>
                </a:solidFill>
                <a:latin typeface="Times New Roman" panose="02020603050405020304" pitchFamily="18" charset="0"/>
                <a:cs typeface="Times New Roman" panose="02020603050405020304" pitchFamily="18" charset="0"/>
              </a:rPr>
              <a:t>朗读童谣：</a:t>
            </a:r>
            <a:endParaRPr lang="zh-CN" altLang="en-US"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One potato, two potatoes, three potatoes, four!</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Five potatoes, six potatoes, seven potatoes, more!</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One potato, two potatoes, three potatoes, four! </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Five potatoes, six potatoes, seven potatoes, more!</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一个土豆，两个土豆，三个土豆，四个土豆。</a:t>
            </a:r>
            <a:endParaRPr lang="en-US" altLang="zh-CN" sz="24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400" b="1" dirty="0">
                <a:solidFill>
                  <a:srgbClr val="7030A0"/>
                </a:solidFill>
                <a:latin typeface="Times New Roman" panose="02020603050405020304" pitchFamily="18" charset="0"/>
                <a:cs typeface="Times New Roman" panose="02020603050405020304" pitchFamily="18" charset="0"/>
              </a:rPr>
              <a:t>五个土豆，六个土豆，七个土豆，更多土豆。</a:t>
            </a:r>
            <a:endParaRPr lang="zh-CN" altLang="en-US" sz="24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180" name="图片 218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080375" y="2722245"/>
            <a:ext cx="2866390" cy="3101340"/>
          </a:xfrm>
          <a:prstGeom prst="ellipse">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263015"/>
            <a:ext cx="8186420" cy="477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2. Play a Language Game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Name of the Game    游戏名称：Apple  Song </a:t>
            </a:r>
            <a:r>
              <a:rPr lang="zh-CN" altLang="en-US" sz="2000" b="1" dirty="0">
                <a:solidFill>
                  <a:srgbClr val="7030A0"/>
                </a:solidFill>
                <a:latin typeface="Times New Roman" panose="02020603050405020304" pitchFamily="18" charset="0"/>
                <a:cs typeface="Times New Roman" panose="02020603050405020304" pitchFamily="18" charset="0"/>
              </a:rPr>
              <a:t>苹果</a:t>
            </a:r>
            <a:r>
              <a:rPr lang="en-US" altLang="zh-CN" sz="2000" b="1" dirty="0">
                <a:solidFill>
                  <a:srgbClr val="7030A0"/>
                </a:solidFill>
                <a:latin typeface="Times New Roman" panose="02020603050405020304" pitchFamily="18" charset="0"/>
                <a:cs typeface="Times New Roman" panose="02020603050405020304" pitchFamily="18" charset="0"/>
              </a:rPr>
              <a:t>歌。</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Purpose of the Game  游戏目标：Let the kids review the the fruit words singing the song Apple  Song”让幼儿在唱歌曲“Shape Song”中复习形状英语。</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Materials of the Game 游戏材料：fruit :apple, bananan,orange </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 . 准备</a:t>
            </a:r>
            <a:r>
              <a:rPr lang="zh-CN" altLang="en-US" sz="2000" b="1" dirty="0">
                <a:solidFill>
                  <a:srgbClr val="7030A0"/>
                </a:solidFill>
                <a:latin typeface="Times New Roman" panose="02020603050405020304" pitchFamily="18" charset="0"/>
                <a:cs typeface="Times New Roman" panose="02020603050405020304" pitchFamily="18" charset="0"/>
              </a:rPr>
              <a:t>苹果、芭蕉、橘子等</a:t>
            </a:r>
            <a:r>
              <a:rPr lang="en-US" altLang="zh-CN" sz="2000" b="1" dirty="0">
                <a:solidFill>
                  <a:srgbClr val="7030A0"/>
                </a:solidFill>
                <a:latin typeface="Times New Roman" panose="02020603050405020304" pitchFamily="18" charset="0"/>
                <a:cs typeface="Times New Roman" panose="02020603050405020304" pitchFamily="18" charset="0"/>
              </a:rPr>
              <a:t>。</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Procedure of the Game 游戏过程：</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Teach the kids to sing the song.教幼儿唱歌曲。</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 name="图片 3" descr="图片包含 文字, 地图&#10;&#10;已生成极高可信度的说明"/>
          <p:cNvPicPr>
            <a:picLocks noChangeAspect="1"/>
          </p:cNvPicPr>
          <p:nvPr/>
        </p:nvPicPr>
        <p:blipFill rotWithShape="1">
          <a:blip r:embed="rId1">
            <a:extLst>
              <a:ext uri="{28A0092B-C50C-407E-A947-70E740481C1C}">
                <a14:useLocalDpi xmlns:a14="http://schemas.microsoft.com/office/drawing/2010/main" val="0"/>
              </a:ext>
            </a:extLst>
          </a:blip>
          <a:srcRect b="7564"/>
          <a:stretch>
            <a:fillRect/>
          </a:stretch>
        </p:blipFill>
        <p:spPr>
          <a:xfrm>
            <a:off x="8882092" y="3626477"/>
            <a:ext cx="3336660" cy="31298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263014"/>
            <a:ext cx="10944656" cy="5406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3. Sing a song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gn="ct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Mary Had a Little Lamb</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Mary had a little lamb, little lamb, little lamb. Mary had a little lamb, its fleece was white as snow.</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And everywhere that Mary went, Mary went, Mary went. And everywhere that Mary went, the lam was sure to </a:t>
            </a:r>
            <a:r>
              <a:rPr lang="en-US" altLang="zh-CN" sz="2000" b="1" dirty="0" err="1">
                <a:solidFill>
                  <a:srgbClr val="7030A0"/>
                </a:solidFill>
                <a:latin typeface="Times New Roman" panose="02020603050405020304" pitchFamily="18" charset="0"/>
                <a:cs typeface="Times New Roman" panose="02020603050405020304" pitchFamily="18" charset="0"/>
              </a:rPr>
              <a:t>go.It</a:t>
            </a:r>
            <a:r>
              <a:rPr lang="en-US" altLang="zh-CN" sz="2000" b="1" dirty="0">
                <a:solidFill>
                  <a:srgbClr val="7030A0"/>
                </a:solidFill>
                <a:latin typeface="Times New Roman" panose="02020603050405020304" pitchFamily="18" charset="0"/>
                <a:cs typeface="Times New Roman" panose="02020603050405020304" pitchFamily="18" charset="0"/>
              </a:rPr>
              <a:t> followed her to school one day, school one day, school one </a:t>
            </a:r>
            <a:r>
              <a:rPr lang="en-US" altLang="zh-CN" sz="2000" b="1" dirty="0" err="1">
                <a:solidFill>
                  <a:srgbClr val="7030A0"/>
                </a:solidFill>
                <a:latin typeface="Times New Roman" panose="02020603050405020304" pitchFamily="18" charset="0"/>
                <a:cs typeface="Times New Roman" panose="02020603050405020304" pitchFamily="18" charset="0"/>
              </a:rPr>
              <a:t>day.It</a:t>
            </a:r>
            <a:r>
              <a:rPr lang="en-US" altLang="zh-CN" sz="2000" b="1" dirty="0">
                <a:solidFill>
                  <a:srgbClr val="7030A0"/>
                </a:solidFill>
                <a:latin typeface="Times New Roman" panose="02020603050405020304" pitchFamily="18" charset="0"/>
                <a:cs typeface="Times New Roman" panose="02020603050405020304" pitchFamily="18" charset="0"/>
              </a:rPr>
              <a:t> followed her to school one day, which was against the </a:t>
            </a:r>
            <a:r>
              <a:rPr lang="en-US" altLang="zh-CN" sz="2000" b="1" dirty="0" err="1">
                <a:solidFill>
                  <a:srgbClr val="7030A0"/>
                </a:solidFill>
                <a:latin typeface="Times New Roman" panose="02020603050405020304" pitchFamily="18" charset="0"/>
                <a:cs typeface="Times New Roman" panose="02020603050405020304" pitchFamily="18" charset="0"/>
              </a:rPr>
              <a:t>rules.It</a:t>
            </a:r>
            <a:r>
              <a:rPr lang="en-US" altLang="zh-CN" sz="2000" b="1" dirty="0">
                <a:solidFill>
                  <a:srgbClr val="7030A0"/>
                </a:solidFill>
                <a:latin typeface="Times New Roman" panose="02020603050405020304" pitchFamily="18" charset="0"/>
                <a:cs typeface="Times New Roman" panose="02020603050405020304" pitchFamily="18" charset="0"/>
              </a:rPr>
              <a:t> made the children laugh and play, laugh and play, laugh and </a:t>
            </a:r>
            <a:r>
              <a:rPr lang="en-US" altLang="zh-CN" sz="2000" b="1" dirty="0" err="1">
                <a:solidFill>
                  <a:srgbClr val="7030A0"/>
                </a:solidFill>
                <a:latin typeface="Times New Roman" panose="02020603050405020304" pitchFamily="18" charset="0"/>
                <a:cs typeface="Times New Roman" panose="02020603050405020304" pitchFamily="18" charset="0"/>
              </a:rPr>
              <a:t>play.It</a:t>
            </a:r>
            <a:r>
              <a:rPr lang="en-US" altLang="zh-CN" sz="2000" b="1" dirty="0">
                <a:solidFill>
                  <a:srgbClr val="7030A0"/>
                </a:solidFill>
                <a:latin typeface="Times New Roman" panose="02020603050405020304" pitchFamily="18" charset="0"/>
                <a:cs typeface="Times New Roman" panose="02020603050405020304" pitchFamily="18" charset="0"/>
              </a:rPr>
              <a:t> made the children laugh and </a:t>
            </a:r>
            <a:r>
              <a:rPr lang="en-US" altLang="zh-CN" sz="2000" b="1" dirty="0" err="1">
                <a:solidFill>
                  <a:srgbClr val="7030A0"/>
                </a:solidFill>
                <a:latin typeface="Times New Roman" panose="02020603050405020304" pitchFamily="18" charset="0"/>
                <a:cs typeface="Times New Roman" panose="02020603050405020304" pitchFamily="18" charset="0"/>
              </a:rPr>
              <a:t>play,to</a:t>
            </a:r>
            <a:r>
              <a:rPr lang="en-US" altLang="zh-CN" sz="2000" b="1" dirty="0">
                <a:solidFill>
                  <a:srgbClr val="7030A0"/>
                </a:solidFill>
                <a:latin typeface="Times New Roman" panose="02020603050405020304" pitchFamily="18" charset="0"/>
                <a:cs typeface="Times New Roman" panose="02020603050405020304" pitchFamily="18" charset="0"/>
              </a:rPr>
              <a:t> see the lamb at </a:t>
            </a:r>
            <a:r>
              <a:rPr lang="en-US" altLang="zh-CN" sz="2000" b="1" dirty="0" err="1">
                <a:solidFill>
                  <a:srgbClr val="7030A0"/>
                </a:solidFill>
                <a:latin typeface="Times New Roman" panose="02020603050405020304" pitchFamily="18" charset="0"/>
                <a:cs typeface="Times New Roman" panose="02020603050405020304" pitchFamily="18" charset="0"/>
              </a:rPr>
              <a:t>school.And</a:t>
            </a:r>
            <a:r>
              <a:rPr lang="en-US" altLang="zh-CN" sz="2000" b="1" dirty="0">
                <a:solidFill>
                  <a:srgbClr val="7030A0"/>
                </a:solidFill>
                <a:latin typeface="Times New Roman" panose="02020603050405020304" pitchFamily="18" charset="0"/>
                <a:cs typeface="Times New Roman" panose="02020603050405020304" pitchFamily="18" charset="0"/>
              </a:rPr>
              <a:t> so the teacher turned it </a:t>
            </a:r>
            <a:r>
              <a:rPr lang="en-US" altLang="zh-CN" sz="2000" b="1" dirty="0" err="1">
                <a:solidFill>
                  <a:srgbClr val="7030A0"/>
                </a:solidFill>
                <a:latin typeface="Times New Roman" panose="02020603050405020304" pitchFamily="18" charset="0"/>
                <a:cs typeface="Times New Roman" panose="02020603050405020304" pitchFamily="18" charset="0"/>
              </a:rPr>
              <a:t>out,turned</a:t>
            </a:r>
            <a:r>
              <a:rPr lang="en-US" altLang="zh-CN" sz="2000" b="1" dirty="0">
                <a:solidFill>
                  <a:srgbClr val="7030A0"/>
                </a:solidFill>
                <a:latin typeface="Times New Roman" panose="02020603050405020304" pitchFamily="18" charset="0"/>
                <a:cs typeface="Times New Roman" panose="02020603050405020304" pitchFamily="18" charset="0"/>
              </a:rPr>
              <a:t> it out, turned it out,</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And so the teacher turned it out, but still it lingered near.</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Mary had a little lamb, little lamb, little lamb.</a:t>
            </a:r>
            <a:endParaRPr lang="en-US" altLang="zh-CN" sz="20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Mary had a little lamb, its fleece was white as snow.</a:t>
            </a:r>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Six</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Seven</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263015"/>
            <a:ext cx="5150485" cy="346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Section </a:t>
            </a:r>
            <a:r>
              <a:rPr lang="en-US" altLang="zh-CN" sz="2800" b="1" dirty="0" err="1">
                <a:solidFill>
                  <a:srgbClr val="7030A0"/>
                </a:solidFill>
                <a:latin typeface="Times New Roman" panose="02020603050405020304" pitchFamily="18" charset="0"/>
                <a:cs typeface="Times New Roman" panose="02020603050405020304" pitchFamily="18" charset="0"/>
              </a:rPr>
              <a:t>Seven:Further</a:t>
            </a:r>
            <a:r>
              <a:rPr lang="en-US" altLang="zh-CN" sz="2800" b="1" dirty="0">
                <a:solidFill>
                  <a:srgbClr val="7030A0"/>
                </a:solidFill>
                <a:latin typeface="Times New Roman" panose="02020603050405020304" pitchFamily="18" charset="0"/>
                <a:cs typeface="Times New Roman" panose="02020603050405020304" pitchFamily="18" charset="0"/>
              </a:rPr>
              <a:t> Reading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gn="ct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Yuan Longping</a:t>
            </a:r>
            <a:endParaRPr lang="en-US" altLang="zh-CN" sz="2000" b="1" dirty="0">
              <a:solidFill>
                <a:srgbClr val="7030A0"/>
              </a:solidFill>
              <a:latin typeface="Times New Roman" panose="02020603050405020304" pitchFamily="18" charset="0"/>
              <a:cs typeface="Times New Roman" panose="02020603050405020304" pitchFamily="18" charset="0"/>
            </a:endParaRPr>
          </a:p>
          <a:p>
            <a:pPr indent="508000" algn="just" defTabSz="1214120" fontAlgn="auto">
              <a:lnSpc>
                <a:spcPct val="150000"/>
              </a:lnSpc>
              <a:extLst>
                <a:ext uri="{35155182-B16C-46BC-9424-99874614C6A1}">
                  <wpsdc:indentchars xmlns:wpsdc="http://www.wps.cn/officeDocument/2017/drawingmlCustomData" val="200" checksum="282533468"/>
                </a:ext>
              </a:extLst>
            </a:pPr>
            <a:r>
              <a:rPr lang="en-US" altLang="zh-CN" sz="2000" b="1" dirty="0">
                <a:solidFill>
                  <a:srgbClr val="7030A0"/>
                </a:solidFill>
                <a:latin typeface="Times New Roman" panose="02020603050405020304" pitchFamily="18" charset="0"/>
                <a:cs typeface="Times New Roman" panose="02020603050405020304" pitchFamily="18" charset="0"/>
              </a:rPr>
              <a:t>Yuan Longping, a great scientist, is the first person to develop a kind of hybrid rice</a:t>
            </a:r>
            <a:r>
              <a:rPr lang="zh-CN" altLang="en-US" sz="2000" b="1" dirty="0">
                <a:solidFill>
                  <a:srgbClr val="7030A0"/>
                </a:solidFill>
                <a:latin typeface="Times New Roman" panose="02020603050405020304" pitchFamily="18" charset="0"/>
                <a:cs typeface="Times New Roman" panose="02020603050405020304" pitchFamily="18" charset="0"/>
              </a:rPr>
              <a:t>（杂交水稻）</a:t>
            </a:r>
            <a:r>
              <a:rPr lang="en-US" altLang="zh-CN" sz="2000" b="1" dirty="0">
                <a:solidFill>
                  <a:srgbClr val="7030A0"/>
                </a:solidFill>
                <a:latin typeface="Times New Roman" panose="02020603050405020304" pitchFamily="18" charset="0"/>
                <a:cs typeface="Times New Roman" panose="02020603050405020304" pitchFamily="18" charset="0"/>
              </a:rPr>
              <a:t>which helps fight hunger in </a:t>
            </a:r>
            <a:r>
              <a:rPr lang="en-US" altLang="zh-CN" sz="2000" b="1" dirty="0" err="1">
                <a:solidFill>
                  <a:srgbClr val="7030A0"/>
                </a:solidFill>
                <a:latin typeface="Times New Roman" panose="02020603050405020304" pitchFamily="18" charset="0"/>
                <a:cs typeface="Times New Roman" panose="02020603050405020304" pitchFamily="18" charset="0"/>
              </a:rPr>
              <a:t>word.</a:t>
            </a:r>
            <a:endParaRPr lang="en-US" altLang="zh-CN" sz="2000" b="1" dirty="0" err="1">
              <a:solidFill>
                <a:srgbClr val="7030A0"/>
              </a:solidFill>
              <a:latin typeface="Times New Roman" panose="02020603050405020304" pitchFamily="18" charset="0"/>
              <a:cs typeface="Times New Roman" panose="02020603050405020304" pitchFamily="18" charset="0"/>
            </a:endParaRPr>
          </a:p>
          <a:p>
            <a:pPr indent="330200" algn="just" defTabSz="1214120" fontAlgn="auto">
              <a:lnSpc>
                <a:spcPct val="150000"/>
              </a:lnSpc>
              <a:extLst>
                <a:ext uri="{35155182-B16C-46BC-9424-99874614C6A1}">
                  <wpsdc:indentchars xmlns:wpsdc="http://www.wps.cn/officeDocument/2017/drawingmlCustomData" val="200" checksum="494115457"/>
                </a:ext>
              </a:extLst>
            </a:pPr>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Seven</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custDataLst>
              <p:tags r:id="rId1"/>
            </p:custDataLst>
          </p:nvPr>
        </p:nvPicPr>
        <p:blipFill>
          <a:blip r:embed="rId2"/>
          <a:stretch>
            <a:fillRect/>
          </a:stretch>
        </p:blipFill>
        <p:spPr>
          <a:xfrm>
            <a:off x="6240145" y="1124585"/>
            <a:ext cx="4916170" cy="55276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263014"/>
            <a:ext cx="10944656" cy="5406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Section </a:t>
            </a:r>
            <a:r>
              <a:rPr lang="en-US" altLang="zh-CN" sz="2800" b="1" dirty="0" err="1">
                <a:solidFill>
                  <a:srgbClr val="7030A0"/>
                </a:solidFill>
                <a:latin typeface="Times New Roman" panose="02020603050405020304" pitchFamily="18" charset="0"/>
                <a:cs typeface="Times New Roman" panose="02020603050405020304" pitchFamily="18" charset="0"/>
              </a:rPr>
              <a:t>Seven:Further</a:t>
            </a:r>
            <a:r>
              <a:rPr lang="en-US" altLang="zh-CN" sz="2800" b="1" dirty="0">
                <a:solidFill>
                  <a:srgbClr val="7030A0"/>
                </a:solidFill>
                <a:latin typeface="Times New Roman" panose="02020603050405020304" pitchFamily="18" charset="0"/>
                <a:cs typeface="Times New Roman" panose="02020603050405020304" pitchFamily="18" charset="0"/>
              </a:rPr>
              <a:t> Reading</a:t>
            </a:r>
            <a:endParaRPr lang="en-US" altLang="zh-CN" sz="2800" b="1" dirty="0">
              <a:solidFill>
                <a:srgbClr val="7030A0"/>
              </a:solidFill>
              <a:latin typeface="Times New Roman" panose="02020603050405020304" pitchFamily="18" charset="0"/>
              <a:cs typeface="Times New Roman" panose="02020603050405020304" pitchFamily="18" charset="0"/>
            </a:endParaRPr>
          </a:p>
          <a:p>
            <a:pPr algn="ctr" defTabSz="1214120">
              <a:lnSpc>
                <a:spcPct val="150000"/>
              </a:lnSpc>
            </a:pPr>
            <a:r>
              <a:rPr lang="en-US" altLang="zh-CN" sz="2000" b="1" dirty="0">
                <a:solidFill>
                  <a:srgbClr val="7030A0"/>
                </a:solidFill>
                <a:latin typeface="Times New Roman" panose="02020603050405020304" pitchFamily="18" charset="0"/>
                <a:cs typeface="Times New Roman" panose="02020603050405020304" pitchFamily="18" charset="0"/>
              </a:rPr>
              <a:t>Yuan Longping</a:t>
            </a:r>
            <a:endParaRPr lang="en-US" altLang="zh-CN" sz="2000" b="1" dirty="0">
              <a:solidFill>
                <a:srgbClr val="7030A0"/>
              </a:solidFill>
              <a:latin typeface="Times New Roman" panose="02020603050405020304" pitchFamily="18" charset="0"/>
              <a:cs typeface="Times New Roman" panose="02020603050405020304" pitchFamily="18" charset="0"/>
            </a:endParaRPr>
          </a:p>
          <a:p>
            <a:pPr indent="508000" algn="just" defTabSz="1214120" fontAlgn="auto">
              <a:lnSpc>
                <a:spcPct val="150000"/>
              </a:lnSpc>
              <a:extLst>
                <a:ext uri="{35155182-B16C-46BC-9424-99874614C6A1}">
                  <wpsdc:indentchars xmlns:wpsdc="http://www.wps.cn/officeDocument/2017/drawingmlCustomData" val="200" checksum="282533468"/>
                </a:ext>
              </a:extLst>
            </a:pPr>
            <a:r>
              <a:rPr lang="en-US" altLang="zh-CN" sz="2000" b="1" dirty="0" err="1">
                <a:solidFill>
                  <a:srgbClr val="7030A0"/>
                </a:solidFill>
                <a:latin typeface="Times New Roman" panose="02020603050405020304" pitchFamily="18" charset="0"/>
                <a:cs typeface="Times New Roman" panose="02020603050405020304" pitchFamily="18" charset="0"/>
                <a:sym typeface="+mn-ea"/>
              </a:rPr>
              <a:t>Food</a:t>
            </a:r>
            <a:r>
              <a:rPr lang="en-US" altLang="zh-CN" sz="2000" b="1" dirty="0">
                <a:solidFill>
                  <a:srgbClr val="7030A0"/>
                </a:solidFill>
                <a:latin typeface="Times New Roman" panose="02020603050405020304" pitchFamily="18" charset="0"/>
                <a:cs typeface="Times New Roman" panose="02020603050405020304" pitchFamily="18" charset="0"/>
                <a:sym typeface="+mn-ea"/>
              </a:rPr>
              <a:t> was a big problem in China in the past. This was because China had 22 percent of the world’s population, but only 7 percent of its farmland. Yuan Longping and his team worked on it every day. They took very good care of their rice </a:t>
            </a:r>
            <a:r>
              <a:rPr lang="en-US" altLang="zh-CN" sz="2000" b="1" dirty="0" err="1">
                <a:solidFill>
                  <a:srgbClr val="7030A0"/>
                </a:solidFill>
                <a:latin typeface="Times New Roman" panose="02020603050405020304" pitchFamily="18" charset="0"/>
                <a:cs typeface="Times New Roman" panose="02020603050405020304" pitchFamily="18" charset="0"/>
                <a:sym typeface="+mn-ea"/>
              </a:rPr>
              <a:t>seeds.</a:t>
            </a:r>
            <a:endParaRPr lang="en-US" altLang="zh-CN" sz="2000" b="1" dirty="0" err="1">
              <a:solidFill>
                <a:srgbClr val="7030A0"/>
              </a:solidFill>
              <a:latin typeface="Times New Roman" panose="02020603050405020304" pitchFamily="18" charset="0"/>
              <a:cs typeface="Times New Roman" panose="02020603050405020304" pitchFamily="18" charset="0"/>
            </a:endParaRPr>
          </a:p>
          <a:p>
            <a:pPr indent="508000" algn="just" defTabSz="1214120" fontAlgn="auto">
              <a:lnSpc>
                <a:spcPct val="150000"/>
              </a:lnSpc>
              <a:extLst>
                <a:ext uri="{35155182-B16C-46BC-9424-99874614C6A1}">
                  <wpsdc:indentchars xmlns:wpsdc="http://www.wps.cn/officeDocument/2017/drawingmlCustomData" val="200" checksum="282533468"/>
                </a:ext>
              </a:extLst>
            </a:pPr>
            <a:r>
              <a:rPr lang="en-US" altLang="zh-CN" sz="2000" b="1" dirty="0" err="1">
                <a:solidFill>
                  <a:srgbClr val="7030A0"/>
                </a:solidFill>
                <a:latin typeface="Times New Roman" panose="02020603050405020304" pitchFamily="18" charset="0"/>
                <a:cs typeface="Times New Roman" panose="02020603050405020304" pitchFamily="18" charset="0"/>
              </a:rPr>
              <a:t>At</a:t>
            </a:r>
            <a:r>
              <a:rPr lang="en-US" altLang="zh-CN" sz="2000" b="1" dirty="0">
                <a:solidFill>
                  <a:srgbClr val="7030A0"/>
                </a:solidFill>
                <a:latin typeface="Times New Roman" panose="02020603050405020304" pitchFamily="18" charset="0"/>
                <a:cs typeface="Times New Roman" panose="02020603050405020304" pitchFamily="18" charset="0"/>
              </a:rPr>
              <a:t> last, in 1973, they grew a new kind of hybrid rice. This rice is strong. Farmers can grow it in many different kinds of farmland and also in bad weather. It can also fight disease. Its output was much greater than common kinds of rice. With the new kind, about 70,000,000 people could have food every year</a:t>
            </a:r>
            <a:endParaRPr lang="zh-CN" altLang="en-US" sz="1300" dirty="0">
              <a:solidFill>
                <a:prstClr val="white">
                  <a:lumMod val="65000"/>
                </a:prstClr>
              </a:solidFill>
              <a:latin typeface="微软雅黑" panose="020B0503020204020204" pitchFamily="34" charset="-122"/>
              <a:ea typeface="微软雅黑" panose="020B0503020204020204" pitchFamily="34" charset="-122"/>
              <a:cs typeface="Open Sans Light" pitchFamily="34"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a:t>
            </a:r>
            <a:r>
              <a:rPr lang="en-US" altLang="zh-CN" sz="2400" dirty="0">
                <a:solidFill>
                  <a:srgbClr val="4D4D4D"/>
                </a:solidFill>
                <a:latin typeface="微软雅黑" panose="020B0503020204020204" pitchFamily="34" charset="-122"/>
                <a:ea typeface="微软雅黑" panose="020B0503020204020204" pitchFamily="34" charset="-122"/>
                <a:sym typeface="+mn-ea"/>
              </a:rPr>
              <a:t>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911860" y="1916430"/>
            <a:ext cx="9492615" cy="2235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（1）Who is Yuan Longping? </a:t>
            </a:r>
            <a:endParaRPr lang="en-US" altLang="zh-CN" sz="2400" dirty="0">
              <a:solidFill>
                <a:schemeClr val="tx1"/>
              </a:solidFill>
              <a:latin typeface="Times New Roman" panose="02020603050405020304" pitchFamily="18" charset="0"/>
              <a:cs typeface="Times New Roman" panose="02020603050405020304" pitchFamily="18" charset="0"/>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（2）How did Yuan Longping help people have enough food? </a:t>
            </a:r>
            <a:endParaRPr lang="en-US" altLang="zh-CN" sz="2400" dirty="0">
              <a:solidFill>
                <a:schemeClr val="tx1"/>
              </a:solidFill>
              <a:latin typeface="Times New Roman" panose="02020603050405020304" pitchFamily="18" charset="0"/>
              <a:cs typeface="Times New Roman" panose="02020603050405020304" pitchFamily="18" charset="0"/>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（3）When did they grow the new kind of hybrid rice?</a:t>
            </a:r>
            <a:endParaRPr lang="en-US" altLang="zh-CN" sz="2400" dirty="0">
              <a:solidFill>
                <a:schemeClr val="tx1"/>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370" y="332740"/>
            <a:ext cx="2754630" cy="36576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a:t>
            </a:r>
            <a:r>
              <a:rPr lang="en-US" altLang="zh-CN" sz="2400" dirty="0">
                <a:solidFill>
                  <a:srgbClr val="4D4D4D"/>
                </a:solidFill>
                <a:latin typeface="微软雅黑" panose="020B0503020204020204" pitchFamily="34" charset="-122"/>
                <a:ea typeface="微软雅黑" panose="020B0503020204020204" pitchFamily="34" charset="-122"/>
                <a:sym typeface="+mn-ea"/>
              </a:rPr>
              <a:t>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263015"/>
            <a:ext cx="10944860" cy="4294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Key to the questions:</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800" b="1" dirty="0">
                <a:solidFill>
                  <a:srgbClr val="7030A0"/>
                </a:solidFill>
                <a:latin typeface="Times New Roman" panose="02020603050405020304" pitchFamily="18" charset="0"/>
                <a:cs typeface="Times New Roman" panose="02020603050405020304" pitchFamily="18" charset="0"/>
              </a:rPr>
              <a:t>（</a:t>
            </a:r>
            <a:r>
              <a:rPr lang="en-US" altLang="zh-CN" sz="2800" b="1" dirty="0">
                <a:solidFill>
                  <a:srgbClr val="7030A0"/>
                </a:solidFill>
                <a:latin typeface="Times New Roman" panose="02020603050405020304" pitchFamily="18" charset="0"/>
                <a:cs typeface="Times New Roman" panose="02020603050405020304" pitchFamily="18" charset="0"/>
              </a:rPr>
              <a:t>1</a:t>
            </a:r>
            <a:r>
              <a:rPr lang="zh-CN" altLang="en-US" sz="2800" b="1" dirty="0">
                <a:solidFill>
                  <a:srgbClr val="7030A0"/>
                </a:solidFill>
                <a:latin typeface="Times New Roman" panose="02020603050405020304" pitchFamily="18" charset="0"/>
                <a:cs typeface="Times New Roman" panose="02020603050405020304" pitchFamily="18" charset="0"/>
              </a:rPr>
              <a:t>）</a:t>
            </a:r>
            <a:r>
              <a:rPr lang="en-US" altLang="zh-CN" sz="2800" b="1" dirty="0">
                <a:solidFill>
                  <a:srgbClr val="7030A0"/>
                </a:solidFill>
                <a:latin typeface="Times New Roman" panose="02020603050405020304" pitchFamily="18" charset="0"/>
                <a:cs typeface="Times New Roman" panose="02020603050405020304" pitchFamily="18" charset="0"/>
              </a:rPr>
              <a:t>Yuan Longping, a great scientist, is the first person to develop a kind of hybrid rice which </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en-US" altLang="zh-CN" sz="2800" b="1" dirty="0">
                <a:solidFill>
                  <a:srgbClr val="7030A0"/>
                </a:solidFill>
                <a:latin typeface="Times New Roman" panose="02020603050405020304" pitchFamily="18" charset="0"/>
                <a:cs typeface="Times New Roman" panose="02020603050405020304" pitchFamily="18" charset="0"/>
              </a:rPr>
              <a:t>helps fight hunger in China.</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800" b="1" dirty="0">
                <a:solidFill>
                  <a:srgbClr val="7030A0"/>
                </a:solidFill>
                <a:latin typeface="Times New Roman" panose="02020603050405020304" pitchFamily="18" charset="0"/>
                <a:cs typeface="Times New Roman" panose="02020603050405020304" pitchFamily="18" charset="0"/>
              </a:rPr>
              <a:t>（</a:t>
            </a:r>
            <a:r>
              <a:rPr lang="en-US" altLang="zh-CN" sz="2800" b="1" dirty="0">
                <a:solidFill>
                  <a:srgbClr val="7030A0"/>
                </a:solidFill>
                <a:latin typeface="Times New Roman" panose="02020603050405020304" pitchFamily="18" charset="0"/>
                <a:cs typeface="Times New Roman" panose="02020603050405020304" pitchFamily="18" charset="0"/>
              </a:rPr>
              <a:t>2</a:t>
            </a:r>
            <a:r>
              <a:rPr lang="zh-CN" altLang="en-US" sz="2800" b="1" dirty="0">
                <a:solidFill>
                  <a:srgbClr val="7030A0"/>
                </a:solidFill>
                <a:latin typeface="Times New Roman" panose="02020603050405020304" pitchFamily="18" charset="0"/>
                <a:cs typeface="Times New Roman" panose="02020603050405020304" pitchFamily="18" charset="0"/>
              </a:rPr>
              <a:t>）</a:t>
            </a:r>
            <a:r>
              <a:rPr lang="en-US" altLang="zh-CN" sz="2800" b="1" dirty="0">
                <a:solidFill>
                  <a:srgbClr val="7030A0"/>
                </a:solidFill>
                <a:latin typeface="Times New Roman" panose="02020603050405020304" pitchFamily="18" charset="0"/>
                <a:cs typeface="Times New Roman" panose="02020603050405020304" pitchFamily="18" charset="0"/>
              </a:rPr>
              <a:t>He developed a new kind of hybrid rice.</a:t>
            </a:r>
            <a:endParaRPr lang="en-US" altLang="zh-CN" sz="2800" b="1" dirty="0">
              <a:solidFill>
                <a:srgbClr val="7030A0"/>
              </a:solidFill>
              <a:latin typeface="Times New Roman" panose="02020603050405020304" pitchFamily="18" charset="0"/>
              <a:cs typeface="Times New Roman" panose="02020603050405020304" pitchFamily="18" charset="0"/>
            </a:endParaRPr>
          </a:p>
          <a:p>
            <a:pPr defTabSz="1214120">
              <a:lnSpc>
                <a:spcPct val="150000"/>
              </a:lnSpc>
            </a:pPr>
            <a:r>
              <a:rPr lang="zh-CN" altLang="en-US" sz="2800" b="1" dirty="0">
                <a:solidFill>
                  <a:srgbClr val="7030A0"/>
                </a:solidFill>
                <a:latin typeface="Times New Roman" panose="02020603050405020304" pitchFamily="18" charset="0"/>
                <a:cs typeface="Times New Roman" panose="02020603050405020304" pitchFamily="18" charset="0"/>
              </a:rPr>
              <a:t>（</a:t>
            </a:r>
            <a:r>
              <a:rPr lang="en-US" altLang="zh-CN" sz="2800" b="1" dirty="0">
                <a:solidFill>
                  <a:srgbClr val="7030A0"/>
                </a:solidFill>
                <a:latin typeface="Times New Roman" panose="02020603050405020304" pitchFamily="18" charset="0"/>
                <a:cs typeface="Times New Roman" panose="02020603050405020304" pitchFamily="18" charset="0"/>
              </a:rPr>
              <a:t>3</a:t>
            </a:r>
            <a:r>
              <a:rPr lang="zh-CN" altLang="en-US" sz="2800" b="1" dirty="0">
                <a:solidFill>
                  <a:srgbClr val="7030A0"/>
                </a:solidFill>
                <a:latin typeface="Times New Roman" panose="02020603050405020304" pitchFamily="18" charset="0"/>
                <a:cs typeface="Times New Roman" panose="02020603050405020304" pitchFamily="18" charset="0"/>
              </a:rPr>
              <a:t>）</a:t>
            </a:r>
            <a:r>
              <a:rPr lang="en-US" altLang="zh-CN" sz="2800" b="1">
                <a:solidFill>
                  <a:srgbClr val="7030A0"/>
                </a:solidFill>
                <a:latin typeface="Times New Roman" panose="02020603050405020304" pitchFamily="18" charset="0"/>
                <a:cs typeface="Times New Roman" panose="02020603050405020304" pitchFamily="18" charset="0"/>
              </a:rPr>
              <a:t>In 1973.</a:t>
            </a:r>
            <a:endParaRPr lang="en-US" altLang="zh-CN" sz="2800" b="1" dirty="0">
              <a:solidFill>
                <a:srgbClr val="7030A0"/>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a:t>
            </a:r>
            <a:r>
              <a:rPr lang="en-US" altLang="zh-CN" sz="2400" dirty="0">
                <a:solidFill>
                  <a:srgbClr val="4D4D4D"/>
                </a:solidFill>
                <a:latin typeface="微软雅黑" panose="020B0503020204020204" pitchFamily="34" charset="-122"/>
                <a:ea typeface="微软雅黑" panose="020B0503020204020204" pitchFamily="34" charset="-122"/>
                <a:sym typeface="+mn-ea"/>
              </a:rPr>
              <a:t>Seven</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animBg="1"/>
      <p:bldP spid="3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20000"/>
                  </a:lnSpc>
                </a:pP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animBg="1"/>
      <p:bldP spid="87"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2"/>
          <p:cNvSpPr txBox="1"/>
          <p:nvPr/>
        </p:nvSpPr>
        <p:spPr bwMode="auto">
          <a:xfrm>
            <a:off x="695960" y="1557020"/>
            <a:ext cx="10944860" cy="4294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211" tIns="60605" rIns="121211" bIns="60605"/>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rPr>
              <a:t>子曰：“君子欲讷于言而敏于行。” ——《论语》</a:t>
            </a:r>
            <a:endPar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rPr>
              <a:t>【中文翻译】</a:t>
            </a:r>
            <a:endPar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rPr>
              <a:t>孔子说：“君子说话要谨慎，而行动要敏捷。”——《论语》</a:t>
            </a:r>
            <a:endParaRPr lang="en-US" altLang="zh-CN" sz="2400" dirty="0">
              <a:solidFill>
                <a:schemeClr val="tx1"/>
              </a:solidFill>
              <a:latin typeface="宋体" panose="02010600030101010101" pitchFamily="2" charset="-122"/>
              <a:ea typeface="宋体" panose="02010600030101010101" pitchFamily="2" charset="-122"/>
              <a:cs typeface="宋体" panose="02010600030101010101" pitchFamily="2" charset="-122"/>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【英文翻译】</a:t>
            </a:r>
            <a:endParaRPr lang="en-US" altLang="zh-CN" sz="2400" dirty="0">
              <a:solidFill>
                <a:schemeClr val="tx1"/>
              </a:solidFill>
              <a:latin typeface="Times New Roman" panose="02020603050405020304" pitchFamily="18" charset="0"/>
              <a:cs typeface="Times New Roman" panose="02020603050405020304" pitchFamily="18" charset="0"/>
            </a:endParaRPr>
          </a:p>
          <a:p>
            <a:pPr indent="609600" defTabSz="1214120" fontAlgn="auto">
              <a:lnSpc>
                <a:spcPct val="150000"/>
              </a:lnSpc>
              <a:extLst>
                <a:ext uri="{35155182-B16C-46BC-9424-99874614C6A1}">
                  <wpsdc:indentchars xmlns:wpsdc="http://www.wps.cn/officeDocument/2017/drawingmlCustomData" val="200" checksum="4158780845"/>
                </a:ext>
              </a:extLst>
            </a:pPr>
            <a:r>
              <a:rPr lang="en-US" altLang="zh-CN" sz="2400" dirty="0">
                <a:solidFill>
                  <a:schemeClr val="tx1"/>
                </a:solidFill>
                <a:latin typeface="Times New Roman" panose="02020603050405020304" pitchFamily="18" charset="0"/>
                <a:cs typeface="Times New Roman" panose="02020603050405020304" pitchFamily="18" charset="0"/>
              </a:rPr>
              <a:t>The Master said,“ A gentleman should be careful in his speech, but quick in his actions.”——The Analects of Confucius</a:t>
            </a:r>
            <a:endParaRPr lang="en-US" altLang="zh-CN" sz="2400" dirty="0">
              <a:solidFill>
                <a:schemeClr val="tx1"/>
              </a:solidFill>
              <a:latin typeface="Times New Roman" panose="02020603050405020304" pitchFamily="18" charset="0"/>
              <a:cs typeface="Times New Roman" panose="02020603050405020304" pitchFamily="18" charset="0"/>
            </a:endParaRPr>
          </a:p>
        </p:txBody>
      </p:sp>
      <p:cxnSp>
        <p:nvCxnSpPr>
          <p:cNvPr id="76" name="Straight Connector 26"/>
          <p:cNvCxnSpPr/>
          <p:nvPr/>
        </p:nvCxnSpPr>
        <p:spPr>
          <a:xfrm>
            <a:off x="2508303"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27"/>
          <p:cNvCxnSpPr/>
          <p:nvPr/>
        </p:nvCxnSpPr>
        <p:spPr>
          <a:xfrm>
            <a:off x="5228484" y="5686282"/>
            <a:ext cx="1677977"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28"/>
          <p:cNvCxnSpPr/>
          <p:nvPr/>
        </p:nvCxnSpPr>
        <p:spPr>
          <a:xfrm>
            <a:off x="7969552" y="5686282"/>
            <a:ext cx="167587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7" name="任意多边形 36"/>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a:t>
            </a:r>
            <a:r>
              <a:rPr lang="en-US" altLang="zh-CN" sz="2400" dirty="0">
                <a:solidFill>
                  <a:srgbClr val="4D4D4D"/>
                </a:solidFill>
                <a:latin typeface="微软雅黑" panose="020B0503020204020204" pitchFamily="34" charset="-122"/>
                <a:ea typeface="微软雅黑" panose="020B0503020204020204" pitchFamily="34" charset="-122"/>
                <a:sym typeface="+mn-ea"/>
              </a:rPr>
              <a:t>Eight</a:t>
            </a:r>
            <a:endParaRPr lang="en-US" altLang="zh-CN" sz="2400" dirty="0">
              <a:solidFill>
                <a:srgbClr val="4D4D4D"/>
              </a:solidFill>
              <a:latin typeface="微软雅黑" panose="020B0503020204020204" pitchFamily="34" charset="-122"/>
              <a:ea typeface="微软雅黑" panose="020B0503020204020204" pitchFamily="34" charset="-122"/>
              <a:sym typeface="+mn-ea"/>
            </a:endParaRPr>
          </a:p>
        </p:txBody>
      </p:sp>
      <p:sp>
        <p:nvSpPr>
          <p:cNvPr id="38" name="任意多边形 37"/>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000"/>
                                        <p:tgtEl>
                                          <p:spTgt spid="3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2000"/>
                                        <p:tgtEl>
                                          <p:spTgt spid="38"/>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81"/>
                                        </p:tgtEl>
                                        <p:attrNameLst>
                                          <p:attrName>style.visibility</p:attrName>
                                        </p:attrNameLst>
                                      </p:cBhvr>
                                      <p:to>
                                        <p:strVal val="visible"/>
                                      </p:to>
                                    </p:set>
                                    <p:animEffect transition="in" filter="fade">
                                      <p:cBhvr>
                                        <p:cTn id="14" dur="1000"/>
                                        <p:tgtEl>
                                          <p:spTgt spid="81"/>
                                        </p:tgtEl>
                                      </p:cBhvr>
                                    </p:animEffect>
                                    <p:anim calcmode="lin" valueType="num">
                                      <p:cBhvr>
                                        <p:cTn id="15" dur="1000" fill="hold"/>
                                        <p:tgtEl>
                                          <p:spTgt spid="81"/>
                                        </p:tgtEl>
                                        <p:attrNameLst>
                                          <p:attrName>ppt_x</p:attrName>
                                        </p:attrNameLst>
                                      </p:cBhvr>
                                      <p:tavLst>
                                        <p:tav tm="0">
                                          <p:val>
                                            <p:strVal val="#ppt_x"/>
                                          </p:val>
                                        </p:tav>
                                        <p:tav tm="100000">
                                          <p:val>
                                            <p:strVal val="#ppt_x"/>
                                          </p:val>
                                        </p:tav>
                                      </p:tavLst>
                                    </p:anim>
                                    <p:anim calcmode="lin" valueType="num">
                                      <p:cBhvr>
                                        <p:cTn id="16" dur="1000" fill="hold"/>
                                        <p:tgtEl>
                                          <p:spTgt spid="81"/>
                                        </p:tgtEl>
                                        <p:attrNameLst>
                                          <p:attrName>ppt_y</p:attrName>
                                        </p:attrNameLst>
                                      </p:cBhvr>
                                      <p:tavLst>
                                        <p:tav tm="0">
                                          <p:val>
                                            <p:strVal val="#ppt_y+.1"/>
                                          </p:val>
                                        </p:tav>
                                        <p:tav tm="100000">
                                          <p:val>
                                            <p:strVal val="#ppt_y"/>
                                          </p:val>
                                        </p:tav>
                                      </p:tavLst>
                                    </p:anim>
                                  </p:childTnLst>
                                </p:cTn>
                              </p:par>
                            </p:childTnLst>
                          </p:cTn>
                        </p:par>
                        <p:par>
                          <p:cTn id="17" fill="hold">
                            <p:stCondLst>
                              <p:cond delay="4000"/>
                            </p:stCondLst>
                            <p:childTnLst>
                              <p:par>
                                <p:cTn id="18" presetID="22" presetClass="entr" presetSubtype="8"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left)">
                                      <p:cBhvr>
                                        <p:cTn id="20" dur="500"/>
                                        <p:tgtEl>
                                          <p:spTgt spid="76"/>
                                        </p:tgtEl>
                                      </p:cBhvr>
                                    </p:animEffect>
                                  </p:childTnLst>
                                </p:cTn>
                              </p:par>
                            </p:childTnLst>
                          </p:cTn>
                        </p:par>
                        <p:par>
                          <p:cTn id="21" fill="hold">
                            <p:stCondLst>
                              <p:cond delay="4500"/>
                            </p:stCondLst>
                            <p:childTnLst>
                              <p:par>
                                <p:cTn id="22" presetID="22" presetClass="entr" presetSubtype="8" fill="hold"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left)">
                                      <p:cBhvr>
                                        <p:cTn id="24" dur="500"/>
                                        <p:tgtEl>
                                          <p:spTgt spid="77"/>
                                        </p:tgtEl>
                                      </p:cBhvr>
                                    </p:animEffect>
                                  </p:childTnLst>
                                </p:cTn>
                              </p:par>
                            </p:childTnLst>
                          </p:cTn>
                        </p:par>
                        <p:par>
                          <p:cTn id="25" fill="hold">
                            <p:stCondLst>
                              <p:cond delay="5000"/>
                            </p:stCondLst>
                            <p:childTnLst>
                              <p:par>
                                <p:cTn id="26" presetID="22" presetClass="entr" presetSubtype="8"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wipe(left)">
                                      <p:cBhvr>
                                        <p:cTn id="2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37" grpId="0" bldLvl="0" animBg="1"/>
      <p:bldP spid="38"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3" name="矩形 2"/>
          <p:cNvSpPr/>
          <p:nvPr/>
        </p:nvSpPr>
        <p:spPr>
          <a:xfrm rot="2700000">
            <a:off x="-1104800" y="1838422"/>
            <a:ext cx="2886115" cy="2886115"/>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rot="18900000">
            <a:off x="1612147" y="1354547"/>
            <a:ext cx="1533803" cy="1533803"/>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6" name="矩形 5"/>
          <p:cNvSpPr/>
          <p:nvPr/>
        </p:nvSpPr>
        <p:spPr>
          <a:xfrm rot="2700000">
            <a:off x="2234259" y="2906152"/>
            <a:ext cx="1939366" cy="193936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rot="18900000">
            <a:off x="1065700" y="4260885"/>
            <a:ext cx="1533803" cy="1533803"/>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rot="18900000">
            <a:off x="4399029" y="2593053"/>
            <a:ext cx="1533803" cy="153380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rot="2700000">
            <a:off x="5712637" y="3318516"/>
            <a:ext cx="2321182" cy="2321182"/>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rot="18900000">
            <a:off x="4219046" y="4085953"/>
            <a:ext cx="752900" cy="75289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rot="18900000">
            <a:off x="5891186" y="2397577"/>
            <a:ext cx="752900" cy="752899"/>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zh-CN" altLang="en-US">
              <a:solidFill>
                <a:prstClr val="white"/>
              </a:solidFill>
            </a:endParaRPr>
          </a:p>
        </p:txBody>
      </p:sp>
      <p:sp>
        <p:nvSpPr>
          <p:cNvPr id="14" name="TextBox 13"/>
          <p:cNvSpPr txBox="1"/>
          <p:nvPr/>
        </p:nvSpPr>
        <p:spPr>
          <a:xfrm>
            <a:off x="8328248" y="3429000"/>
            <a:ext cx="3416320" cy="646331"/>
          </a:xfrm>
          <a:prstGeom prst="rect">
            <a:avLst/>
          </a:prstGeom>
          <a:noFill/>
        </p:spPr>
        <p:txBody>
          <a:bodyPr wrap="none" rtlCol="0">
            <a:spAutoFit/>
          </a:bodyPr>
          <a:lstStyle/>
          <a:p>
            <a:pPr lvl="0"/>
            <a:r>
              <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谢谢您的聆听！</a:t>
            </a:r>
            <a:endParaRPr lang="zh-CN" altLang="en-US" sz="3600" b="1" dirty="0">
              <a:ln w="1905"/>
              <a:gradFill>
                <a:gsLst>
                  <a:gs pos="0">
                    <a:srgbClr val="F79646">
                      <a:shade val="20000"/>
                      <a:satMod val="200000"/>
                    </a:srgbClr>
                  </a:gs>
                  <a:gs pos="78000">
                    <a:srgbClr val="F79646">
                      <a:tint val="90000"/>
                      <a:shade val="89000"/>
                      <a:satMod val="220000"/>
                    </a:srgbClr>
                  </a:gs>
                  <a:gs pos="100000">
                    <a:srgbClr val="F79646">
                      <a:tint val="12000"/>
                      <a:satMod val="255000"/>
                    </a:srgbClr>
                  </a:gs>
                </a:gsLst>
                <a:lin ang="5400000"/>
              </a:gra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15" name="TextBox 14"/>
          <p:cNvSpPr txBox="1"/>
          <p:nvPr/>
        </p:nvSpPr>
        <p:spPr>
          <a:xfrm>
            <a:off x="8780571" y="4117494"/>
            <a:ext cx="2480166" cy="646331"/>
          </a:xfrm>
          <a:prstGeom prst="rect">
            <a:avLst/>
          </a:prstGeom>
          <a:noFill/>
        </p:spPr>
        <p:txBody>
          <a:bodyPr wrap="none" rtlCol="0">
            <a:spAutoFit/>
          </a:bodyPr>
          <a:lstStyle/>
          <a:p>
            <a:r>
              <a:rPr lang="en-US" altLang="zh-CN" sz="3600" b="1" dirty="0">
                <a:solidFill>
                  <a:srgbClr val="7030A0"/>
                </a:solidFill>
                <a:latin typeface="Times New Roman" panose="02020603050405020304" pitchFamily="18" charset="0"/>
                <a:cs typeface="Times New Roman" panose="02020603050405020304" pitchFamily="18" charset="0"/>
              </a:rPr>
              <a:t>Thank you!</a:t>
            </a:r>
            <a:endParaRPr lang="zh-CN" altLang="en-US" sz="3600" b="1" dirty="0">
              <a:solidFill>
                <a:srgbClr val="7030A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4440692" y="151842"/>
            <a:ext cx="7751353" cy="2123658"/>
          </a:xfrm>
          <a:prstGeom prst="rect">
            <a:avLst/>
          </a:prstGeom>
          <a:noFill/>
        </p:spPr>
        <p:txBody>
          <a:bodyPr wrap="square" rtlCol="0">
            <a:spAutoFit/>
          </a:bodyPr>
          <a:lstStyle/>
          <a:p>
            <a:r>
              <a:rPr lang="en-US" altLang="zh-CN" sz="4400" dirty="0">
                <a:solidFill>
                  <a:srgbClr val="7030A0"/>
                </a:solidFill>
                <a:latin typeface="Copperplate Gothic Bold" panose="020E0705020206020404" pitchFamily="34" charset="0"/>
              </a:rPr>
              <a:t>Oral English for Nursery School Teachers</a:t>
            </a:r>
            <a:endParaRPr lang="en-US" altLang="zh-CN" sz="4400" dirty="0">
              <a:solidFill>
                <a:srgbClr val="7030A0"/>
              </a:solidFill>
              <a:latin typeface="Copperplate Gothic Bold" panose="020E07050202060204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anim calcmode="lin" valueType="num">
                                      <p:cBhvr>
                                        <p:cTn id="23" dur="500" fill="hold"/>
                                        <p:tgtEl>
                                          <p:spTgt spid="9"/>
                                        </p:tgtEl>
                                        <p:attrNameLst>
                                          <p:attrName>ppt_x</p:attrName>
                                        </p:attrNameLst>
                                      </p:cBhvr>
                                      <p:tavLst>
                                        <p:tav tm="0">
                                          <p:val>
                                            <p:strVal val="#ppt_x"/>
                                          </p:val>
                                        </p:tav>
                                        <p:tav tm="100000">
                                          <p:val>
                                            <p:strVal val="#ppt_x"/>
                                          </p:val>
                                        </p:tav>
                                      </p:tavLst>
                                    </p:anim>
                                    <p:anim calcmode="lin" valueType="num">
                                      <p:cBhvr>
                                        <p:cTn id="24" dur="500" fill="hold"/>
                                        <p:tgtEl>
                                          <p:spTgt spid="9"/>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1" presetClass="entr" presetSubtype="3"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heel(3)">
                                      <p:cBhvr>
                                        <p:cTn id="31" dur="500"/>
                                        <p:tgtEl>
                                          <p:spTgt spid="7"/>
                                        </p:tgtEl>
                                      </p:cBhvr>
                                    </p:animEffect>
                                  </p:childTnLst>
                                </p:cTn>
                              </p:par>
                              <p:par>
                                <p:cTn id="32" presetID="21" presetClass="entr" presetSubtype="3"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3)">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childTnLst>
                          </p:cTn>
                        </p:par>
                        <p:par>
                          <p:cTn id="39" fill="hold">
                            <p:stCondLst>
                              <p:cond delay="2000"/>
                            </p:stCondLst>
                            <p:childTnLst>
                              <p:par>
                                <p:cTn id="40" presetID="12" presetClass="entr" presetSubtype="8"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250"/>
                                        <p:tgtEl>
                                          <p:spTgt spid="14"/>
                                        </p:tgtEl>
                                        <p:attrNameLst>
                                          <p:attrName>ppt_x</p:attrName>
                                        </p:attrNameLst>
                                      </p:cBhvr>
                                      <p:tavLst>
                                        <p:tav tm="0">
                                          <p:val>
                                            <p:strVal val="#ppt_x-#ppt_w*1.125000"/>
                                          </p:val>
                                        </p:tav>
                                        <p:tav tm="100000">
                                          <p:val>
                                            <p:strVal val="#ppt_x"/>
                                          </p:val>
                                        </p:tav>
                                      </p:tavLst>
                                    </p:anim>
                                    <p:animEffect transition="in" filter="wipe(right)">
                                      <p:cBhvr>
                                        <p:cTn id="43" dur="250"/>
                                        <p:tgtEl>
                                          <p:spTgt spid="14"/>
                                        </p:tgtEl>
                                      </p:cBhvr>
                                    </p:animEffect>
                                  </p:childTnLst>
                                </p:cTn>
                              </p:par>
                            </p:childTnLst>
                          </p:cTn>
                        </p:par>
                        <p:par>
                          <p:cTn id="44" fill="hold">
                            <p:stCondLst>
                              <p:cond delay="24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1+#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0" grpId="0" animBg="1"/>
      <p:bldP spid="11" grpId="0" animBg="1"/>
      <p:bldP spid="7" grpId="0" animBg="1"/>
      <p:bldP spid="13" grpId="0" animBg="1"/>
      <p:bldP spid="14" grpId="0"/>
      <p:bldP spid="15"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5140" y="1557020"/>
            <a:ext cx="3382645" cy="288925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TextBox 38"/>
          <p:cNvSpPr txBox="1"/>
          <p:nvPr/>
        </p:nvSpPr>
        <p:spPr>
          <a:xfrm>
            <a:off x="4263390" y="949325"/>
            <a:ext cx="7604760" cy="5288915"/>
          </a:xfrm>
          <a:prstGeom prst="rect">
            <a:avLst/>
          </a:prstGeom>
          <a:noFill/>
        </p:spPr>
        <p:txBody>
          <a:bodyPr wrap="square" rtlCol="0">
            <a:spAutoFit/>
          </a:bodyPr>
          <a:lstStyle/>
          <a:p>
            <a:pPr marL="457200" indent="-457200">
              <a:lnSpc>
                <a:spcPct val="130000"/>
              </a:lnSpc>
              <a:buFont typeface="Arial" panose="020B0604020202020204" pitchFamily="34" charset="0"/>
              <a:buChar char="•"/>
            </a:pPr>
            <a:r>
              <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rPr>
              <a:t>Read the Following Sentences </a:t>
            </a:r>
            <a:endParaRPr lang="en-US" altLang="zh-CN" sz="2800" dirty="0">
              <a:solidFill>
                <a:srgbClr val="A20000"/>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30000"/>
              </a:lnSpc>
              <a:buFont typeface="Arial" panose="020B0604020202020204" pitchFamily="34" charset="0"/>
              <a:buChar char="•"/>
            </a:pPr>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1.Tom is coming with some ham. /m/  </a:t>
            </a:r>
            <a:endPar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2.The rain in Spain falls mainly on the plains. /n/</a:t>
            </a:r>
            <a:endPar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3.The string is long and strong. /ŋ/</a:t>
            </a:r>
            <a:endPar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4.Henry hid himself behind a high wall. / h/</a:t>
            </a:r>
            <a:endPar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5.You still look young, year after year. / j/</a:t>
            </a:r>
            <a:endPar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r>
              <a:rPr lang="en-US" altLang="zh-CN" sz="2800" b="1"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rPr>
              <a:t>6.Where there is a will there is a way. / w/</a:t>
            </a:r>
            <a:endParaRPr lang="en-US" altLang="zh-CN" sz="2800" dirty="0">
              <a:solidFill>
                <a:schemeClr val="tx1">
                  <a:lumMod val="65000"/>
                  <a:lumOff val="35000"/>
                </a:schemeClr>
              </a:solidFill>
              <a:latin typeface="Times New Roman" panose="02020603050405020304" pitchFamily="18" charset="0"/>
              <a:ea typeface="微软雅黑" panose="020B0503020204020204" pitchFamily="34" charset="-122"/>
              <a:cs typeface="Times New Roman" panose="02020603050405020304" pitchFamily="18" charset="0"/>
            </a:endParaRPr>
          </a:p>
          <a:p>
            <a:pPr marL="171450" indent="-171450">
              <a:lnSpc>
                <a:spcPct val="130000"/>
              </a:lnSpc>
              <a:buFont typeface="Arial" panose="020B0604020202020204" pitchFamily="34" charset="0"/>
              <a:buChar char="•"/>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30000"/>
              </a:lnSpc>
              <a:buFont typeface="Arial" panose="020B0604020202020204" pitchFamily="34" charset="0"/>
              <a:buChar char="•"/>
            </a:pP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One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16" name="任意多边形 15"/>
          <p:cNvSpPr/>
          <p:nvPr/>
        </p:nvSpPr>
        <p:spPr>
          <a:xfrm>
            <a:off x="4799856" y="332656"/>
            <a:ext cx="3744416"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47"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ppt_x</p:attrName>
                                        </p:attrNameLst>
                                      </p:cBhvr>
                                      <p:tavLst>
                                        <p:tav tm="0">
                                          <p:val>
                                            <p:strVal val="#ppt_x"/>
                                          </p:val>
                                        </p:tav>
                                        <p:tav tm="100000">
                                          <p:val>
                                            <p:strVal val="#ppt_x"/>
                                          </p:val>
                                        </p:tav>
                                      </p:tavLst>
                                    </p:anim>
                                    <p:anim calcmode="lin" valueType="num">
                                      <p:cBhvr>
                                        <p:cTn id="17" dur="500" fill="hold"/>
                                        <p:tgtEl>
                                          <p:spTgt spid="35"/>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Three</a:t>
                </a:r>
                <a:endParaRPr lang="ko-KR" altLang="en-US" sz="2800" b="1" dirty="0">
                  <a:solidFill>
                    <a:srgbClr val="FFFFFF"/>
                  </a:solidFill>
                  <a:latin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Two</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141855" y="965835"/>
            <a:ext cx="9591040" cy="6775450"/>
          </a:xfrm>
          <a:prstGeom prst="rect">
            <a:avLst/>
          </a:prstGeom>
          <a:noFill/>
        </p:spPr>
        <p:txBody>
          <a:bodyPr wrap="square" rtlCol="0">
            <a:spAutoFit/>
          </a:bodyPr>
          <a:lstStyle/>
          <a:p>
            <a:pPr fontAlgn="auto">
              <a:lnSpc>
                <a:spcPts val="3260"/>
              </a:lnSpc>
            </a:pPr>
            <a:r>
              <a:rPr lang="en-US" altLang="zh-CN" sz="2400" dirty="0">
                <a:latin typeface="Times New Roman" panose="02020603050405020304" pitchFamily="18" charset="0"/>
                <a:cs typeface="Times New Roman" panose="02020603050405020304" pitchFamily="18" charset="0"/>
              </a:rPr>
              <a:t>KEY WORDS:</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Food</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rice米饭/rais/           bread面包/bred/          beef牛肉/bi:f/  milk牛奶/milk/          water水/'wɔ:tə /          egg蛋/eɡ/     fish鱼/fiʃ/               tofu豆腐/'təufu:/         jam果酱/dʒæm/  noodles面条/'nu:dl/       meat肉/mi:t/            ice冰/ais/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chicken鸡肉/'tʃikin/       pork猪肉 /pɔ:k/         vegetable蔬菜/'vedʒitəbl/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salad沙拉/'sæləd/         soup汤/su:p/            ice-cream冰淇淋/'aiskri:m/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Coke可乐/kəuk/          juice果汁/dʒu:s/         tea茶 /ti:/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coffee咖啡/'kɔfi/          cookie曲奇/'kuki/        biscuit饼干/'biskit/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cake蛋糕/keik/           hot dog热狗/hɔt/ /dɔɡ/     hamburger汉堡包/'hæmbə:ɡə/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breakfast早餐/'brekfəst/    lunch午餐/lʌntʃ/         dinner/supper晚餐/'dinə// /'sʌpə/   </a:t>
            </a:r>
            <a:endParaRPr lang="en-US" altLang="zh-CN" sz="2400" dirty="0">
              <a:latin typeface="Times New Roman" panose="02020603050405020304" pitchFamily="18" charset="0"/>
              <a:cs typeface="Times New Roman" panose="02020603050405020304" pitchFamily="18" charset="0"/>
            </a:endParaRPr>
          </a:p>
          <a:p>
            <a:pPr fontAlgn="auto">
              <a:lnSpc>
                <a:spcPts val="3260"/>
              </a:lnSpc>
            </a:pPr>
            <a:r>
              <a:rPr lang="en-US" altLang="zh-CN" sz="2400" dirty="0">
                <a:latin typeface="Times New Roman" panose="02020603050405020304" pitchFamily="18" charset="0"/>
                <a:cs typeface="Times New Roman" panose="02020603050405020304" pitchFamily="18" charset="0"/>
              </a:rPr>
              <a:t>French fries炸薯条/fraiz/   meal一餐/mi:l/ </a:t>
            </a:r>
            <a:endParaRPr lang="en-US" altLang="zh-CN" dirty="0"/>
          </a:p>
          <a:p>
            <a:endParaRPr lang="en-US" altLang="zh-CN" dirty="0"/>
          </a:p>
          <a:p>
            <a:r>
              <a:rPr lang="en-US" altLang="zh-CN" dirty="0"/>
              <a:t>             </a:t>
            </a:r>
            <a:endParaRPr lang="zh-CN" altLang="zh-CN" dirty="0"/>
          </a:p>
          <a:p>
            <a:endParaRPr lang="zh-CN" altLang="en-US" dirty="0"/>
          </a:p>
        </p:txBody>
      </p:sp>
      <p:pic>
        <p:nvPicPr>
          <p:cNvPr id="17" name="Picture 2987"/>
          <p:cNvPicPr/>
          <p:nvPr/>
        </p:nvPicPr>
        <p:blipFill>
          <a:blip r:embed="rId1" cstate="print">
            <a:extLst>
              <a:ext uri="{28A0092B-C50C-407E-A947-70E740481C1C}">
                <a14:useLocalDpi xmlns:a14="http://schemas.microsoft.com/office/drawing/2010/main" val="0"/>
              </a:ext>
            </a:extLst>
          </a:blip>
          <a:srcRect/>
          <a:stretch>
            <a:fillRect/>
          </a:stretch>
        </p:blipFill>
        <p:spPr>
          <a:xfrm>
            <a:off x="79375" y="965835"/>
            <a:ext cx="1840230" cy="2088515"/>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Two</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2096135" y="842645"/>
            <a:ext cx="9591040" cy="5654675"/>
          </a:xfrm>
          <a:prstGeom prst="rect">
            <a:avLst/>
          </a:prstGeom>
          <a:noFill/>
        </p:spPr>
        <p:txBody>
          <a:bodyPr wrap="square" rtlCol="0">
            <a:spAutoFit/>
          </a:bodyPr>
          <a:lstStyle/>
          <a:p>
            <a:pPr fontAlgn="auto">
              <a:lnSpc>
                <a:spcPts val="3260"/>
              </a:lnSpc>
            </a:pPr>
            <a:r>
              <a:rPr lang="en-US" altLang="zh-CN" sz="2400" dirty="0">
                <a:latin typeface="Times New Roman" panose="02020603050405020304" pitchFamily="18" charset="0"/>
                <a:cs typeface="Times New Roman" panose="02020603050405020304" pitchFamily="18" charset="0"/>
              </a:rPr>
              <a:t>KEY WORDS:</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Fruit and Vegetable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apple苹果/'æpl/           banana香蕉/bə'nɑ:nə/         pear梨/pεə/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peach桃/pi:tʃ/             strawberry草莓/'strɔ:bəri/      orange橙/'ɔrindʒ/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tomato西红柿/tə'mɑ:təu/    potato土豆/pə'teitəu/          onion洋葱/'ʌnjən/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carrot胡萝卜/'kærət/       cabbage卷心菜/'kæbidʒ/       grape葡萄/ɡreip/                      watermelon西瓜/'wɔ:tə-'melən/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Clothes</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Jacket夹克衫/'dʒækit/            shirt衫/ʃə:t/             T-shirt丅恤衫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skirt短裙子/skə:t/               trousers裤子/'trauzəz/     dress衣裙/dres/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jeans牛仔 /dʒi:n/               pants 裤子/pænts/        socks袜子/sɔks/         </a:t>
            </a:r>
            <a:endParaRPr lang="en-US" altLang="zh-CN" sz="2400" dirty="0">
              <a:latin typeface="Times New Roman" panose="02020603050405020304" pitchFamily="18" charset="0"/>
              <a:cs typeface="Times New Roman" panose="02020603050405020304" pitchFamily="18" charset="0"/>
            </a:endParaRPr>
          </a:p>
          <a:p>
            <a:pPr fontAlgn="auto">
              <a:lnSpc>
                <a:spcPts val="3360"/>
              </a:lnSpc>
            </a:pPr>
            <a:r>
              <a:rPr lang="en-US" altLang="zh-CN" sz="2400" dirty="0">
                <a:latin typeface="Times New Roman" panose="02020603050405020304" pitchFamily="18" charset="0"/>
                <a:cs typeface="Times New Roman" panose="02020603050405020304" pitchFamily="18" charset="0"/>
              </a:rPr>
              <a:t>shoes鞋子/ʃu:z/ </a:t>
            </a:r>
            <a:r>
              <a:rPr lang="en-US" altLang="zh-CN" sz="2800" dirty="0">
                <a:latin typeface="Times New Roman" panose="02020603050405020304" pitchFamily="18" charset="0"/>
                <a:cs typeface="Times New Roman" panose="02020603050405020304" pitchFamily="18" charset="0"/>
              </a:rPr>
              <a:t>    </a:t>
            </a:r>
            <a:r>
              <a:rPr lang="en-US" altLang="zh-CN" dirty="0"/>
              <a:t>         </a:t>
            </a:r>
            <a:endParaRPr lang="zh-CN" altLang="zh-CN" dirty="0"/>
          </a:p>
          <a:p>
            <a:pPr fontAlgn="auto">
              <a:lnSpc>
                <a:spcPts val="3160"/>
              </a:lnSpc>
            </a:pPr>
            <a:endParaRPr lang="zh-CN" altLang="en-US" dirty="0"/>
          </a:p>
        </p:txBody>
      </p:sp>
      <p:pic>
        <p:nvPicPr>
          <p:cNvPr id="17" name="Picture 2987"/>
          <p:cNvPicPr/>
          <p:nvPr/>
        </p:nvPicPr>
        <p:blipFill>
          <a:blip r:embed="rId1" cstate="print">
            <a:extLst>
              <a:ext uri="{28A0092B-C50C-407E-A947-70E740481C1C}">
                <a14:useLocalDpi xmlns:a14="http://schemas.microsoft.com/office/drawing/2010/main" val="0"/>
              </a:ext>
            </a:extLst>
          </a:blip>
          <a:srcRect/>
          <a:stretch>
            <a:fillRect/>
          </a:stretch>
        </p:blipFill>
        <p:spPr>
          <a:xfrm>
            <a:off x="-228600" y="728980"/>
            <a:ext cx="1840230" cy="2088515"/>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2000"/>
                                        <p:tgtEl>
                                          <p:spTgt spid="2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3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cstate="print">
            <a:alphaModFix amt="12000"/>
            <a:lum/>
          </a:blip>
          <a:srcRect/>
          <a:tile tx="0" ty="0" sx="100000" sy="100000" flip="none" algn="tl"/>
        </a:blipFill>
        <a:effectLst/>
      </p:bgPr>
    </p:bg>
    <p:spTree>
      <p:nvGrpSpPr>
        <p:cNvPr id="1" name=""/>
        <p:cNvGrpSpPr/>
        <p:nvPr/>
      </p:nvGrpSpPr>
      <p:grpSpPr>
        <a:xfrm>
          <a:off x="0" y="0"/>
          <a:ext cx="0" cy="0"/>
          <a:chOff x="0" y="0"/>
          <a:chExt cx="0" cy="0"/>
        </a:xfrm>
      </p:grpSpPr>
      <p:sp>
        <p:nvSpPr>
          <p:cNvPr id="28" name="任意多边形 27"/>
          <p:cNvSpPr/>
          <p:nvPr/>
        </p:nvSpPr>
        <p:spPr>
          <a:xfrm>
            <a:off x="-456728" y="836712"/>
            <a:ext cx="12648728" cy="432048"/>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任意多边形 29"/>
          <p:cNvSpPr/>
          <p:nvPr/>
        </p:nvSpPr>
        <p:spPr>
          <a:xfrm>
            <a:off x="-36512" y="682054"/>
            <a:ext cx="12228512" cy="442689"/>
          </a:xfrm>
          <a:custGeom>
            <a:avLst/>
            <a:gdLst>
              <a:gd name="connsiteX0" fmla="*/ 0 w 3752850"/>
              <a:gd name="connsiteY0" fmla="*/ 285750 h 285750"/>
              <a:gd name="connsiteX1" fmla="*/ 3752850 w 3752850"/>
              <a:gd name="connsiteY1" fmla="*/ 285750 h 285750"/>
              <a:gd name="connsiteX2" fmla="*/ 3467100 w 3752850"/>
              <a:gd name="connsiteY2" fmla="*/ 0 h 285750"/>
              <a:gd name="connsiteX3" fmla="*/ 19050 w 3752850"/>
              <a:gd name="connsiteY3" fmla="*/ 0 h 285750"/>
              <a:gd name="connsiteX4" fmla="*/ 0 w 3752850"/>
              <a:gd name="connsiteY4" fmla="*/ 285750 h 285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285750">
                <a:moveTo>
                  <a:pt x="0" y="285750"/>
                </a:moveTo>
                <a:lnTo>
                  <a:pt x="3752850" y="285750"/>
                </a:lnTo>
                <a:lnTo>
                  <a:pt x="3467100" y="0"/>
                </a:lnTo>
                <a:lnTo>
                  <a:pt x="19050" y="0"/>
                </a:lnTo>
                <a:lnTo>
                  <a:pt x="0" y="2857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TextBox 28"/>
          <p:cNvSpPr txBox="1"/>
          <p:nvPr/>
        </p:nvSpPr>
        <p:spPr>
          <a:xfrm>
            <a:off x="-36512" y="-76745"/>
            <a:ext cx="3512368" cy="769441"/>
          </a:xfrm>
          <a:prstGeom prst="rect">
            <a:avLst/>
          </a:prstGeom>
          <a:noFill/>
        </p:spPr>
        <p:txBody>
          <a:bodyPr wrap="square" rtlCol="0">
            <a:spAutoFit/>
          </a:bodyPr>
          <a:lstStyle/>
          <a:p>
            <a:r>
              <a:rPr lang="zh-CN" altLang="en-US" sz="4400" dirty="0">
                <a:solidFill>
                  <a:prstClr val="black"/>
                </a:solidFill>
                <a:latin typeface="微软雅黑" panose="020B0503020204020204" pitchFamily="34" charset="-122"/>
                <a:ea typeface="微软雅黑" panose="020B0503020204020204" pitchFamily="34" charset="-122"/>
              </a:rPr>
              <a:t>内容</a:t>
            </a:r>
            <a:endParaRPr lang="zh-CN" altLang="en-US" sz="4400" dirty="0">
              <a:solidFill>
                <a:prstClr val="black"/>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127448" y="395372"/>
            <a:ext cx="2241811" cy="369332"/>
          </a:xfrm>
          <a:prstGeom prst="rect">
            <a:avLst/>
          </a:prstGeom>
          <a:noFill/>
          <a:ln w="25400" cap="flat" cmpd="sng" algn="ctr">
            <a:noFill/>
            <a:prstDash val="solid"/>
          </a:ln>
          <a:effectLst/>
        </p:spPr>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defRPr/>
            </a:pPr>
            <a:r>
              <a:rPr lang="en-US" altLang="zh-CN" kern="0" dirty="0">
                <a:solidFill>
                  <a:prstClr val="white">
                    <a:lumMod val="65000"/>
                  </a:prstClr>
                </a:solidFill>
              </a:rPr>
              <a:t>CONTENTS</a:t>
            </a:r>
            <a:endParaRPr lang="en-US" altLang="zh-CN" kern="0" dirty="0">
              <a:solidFill>
                <a:prstClr val="white">
                  <a:lumMod val="65000"/>
                </a:prstClr>
              </a:solidFill>
            </a:endParaRPr>
          </a:p>
        </p:txBody>
      </p:sp>
      <p:sp>
        <p:nvSpPr>
          <p:cNvPr id="86" name="矩形 85"/>
          <p:cNvSpPr/>
          <p:nvPr/>
        </p:nvSpPr>
        <p:spPr>
          <a:xfrm>
            <a:off x="8832304" y="188640"/>
            <a:ext cx="3096192" cy="432000"/>
          </a:xfrm>
          <a:prstGeom prst="rect">
            <a:avLst/>
          </a:prstGeom>
          <a:solidFill>
            <a:schemeClr val="accent2">
              <a:lumMod val="75000"/>
            </a:schemeClr>
          </a:solidFill>
          <a:ln>
            <a:noFill/>
          </a:ln>
          <a:effectLst>
            <a:outerShdw blurRad="76200" dir="18900000" sy="23000" kx="-1200000" algn="bl" rotWithShape="0">
              <a:prstClr val="black">
                <a:alpha val="20000"/>
              </a:prstClr>
            </a:outerShdw>
            <a:reflection blurRad="6350" stA="50000" endA="300" endPos="55000" dir="5400000" sy="-100000" algn="bl" rotWithShape="0"/>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幼儿教师英语口语</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87" name="任意多边形 86"/>
          <p:cNvSpPr/>
          <p:nvPr/>
        </p:nvSpPr>
        <p:spPr>
          <a:xfrm>
            <a:off x="17145" y="681901"/>
            <a:ext cx="3960440"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1755" y="1917065"/>
            <a:ext cx="12072620" cy="4464050"/>
            <a:chOff x="113" y="3019"/>
            <a:chExt cx="19012" cy="7030"/>
          </a:xfrm>
        </p:grpSpPr>
        <p:grpSp>
          <p:nvGrpSpPr>
            <p:cNvPr id="25" name="组合 24"/>
            <p:cNvGrpSpPr/>
            <p:nvPr/>
          </p:nvGrpSpPr>
          <p:grpSpPr>
            <a:xfrm>
              <a:off x="4906" y="3125"/>
              <a:ext cx="2917" cy="2916"/>
              <a:chOff x="3617767" y="1552534"/>
              <a:chExt cx="1852274" cy="1851387"/>
            </a:xfrm>
          </p:grpSpPr>
          <p:sp>
            <p:nvSpPr>
              <p:cNvPr id="15" name="Rounded Rectangle 4"/>
              <p:cNvSpPr/>
              <p:nvPr/>
            </p:nvSpPr>
            <p:spPr>
              <a:xfrm>
                <a:off x="3617767" y="1552534"/>
                <a:ext cx="1841077" cy="1851387"/>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6" name="TextBox 5"/>
              <p:cNvSpPr txBox="1"/>
              <p:nvPr/>
            </p:nvSpPr>
            <p:spPr>
              <a:xfrm>
                <a:off x="3719736" y="1915399"/>
                <a:ext cx="1750305" cy="984467"/>
              </a:xfrm>
              <a:prstGeom prst="rect">
                <a:avLst/>
              </a:prstGeom>
              <a:noFill/>
            </p:spPr>
            <p:txBody>
              <a:bodyPr wrap="square" lIns="121505" tIns="60753" rIns="121505" bIns="60753" rtlCol="0">
                <a:spAutoFit/>
              </a:bodyPr>
              <a:lstStyle/>
              <a:p>
                <a:pPr lvl="0" algn="ctr"/>
                <a:r>
                  <a:rPr lang="en-US" altLang="ko-KR" sz="2800" b="1" dirty="0">
                    <a:solidFill>
                      <a:schemeClr val="tx1"/>
                    </a:solidFill>
                    <a:latin typeface="微软雅黑" panose="020B0503020204020204" pitchFamily="34" charset="-122"/>
                    <a:ea typeface="微软雅黑" panose="020B0503020204020204" pitchFamily="34" charset="-122"/>
                    <a:cs typeface="Roboto condensed"/>
                  </a:rPr>
                  <a:t>Section  Three</a:t>
                </a:r>
                <a:endParaRPr lang="en-US" altLang="ko-KR" sz="2800" b="1" dirty="0">
                  <a:solidFill>
                    <a:schemeClr val="tx1"/>
                  </a:solidFill>
                  <a:latin typeface="微软雅黑" panose="020B0503020204020204" pitchFamily="34" charset="-122"/>
                  <a:ea typeface="微软雅黑" panose="020B0503020204020204" pitchFamily="34" charset="-122"/>
                  <a:cs typeface="Roboto condensed"/>
                </a:endParaRPr>
              </a:p>
            </p:txBody>
          </p:sp>
        </p:grpSp>
        <p:grpSp>
          <p:nvGrpSpPr>
            <p:cNvPr id="34" name="组合 33"/>
            <p:cNvGrpSpPr/>
            <p:nvPr/>
          </p:nvGrpSpPr>
          <p:grpSpPr>
            <a:xfrm>
              <a:off x="572" y="3621"/>
              <a:ext cx="3340" cy="3398"/>
              <a:chOff x="863947" y="1747313"/>
              <a:chExt cx="2265375" cy="2278061"/>
            </a:xfr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p:grpSpPr>
          <p:sp>
            <p:nvSpPr>
              <p:cNvPr id="17" name="Rounded Rectangle 9"/>
              <p:cNvSpPr/>
              <p:nvPr/>
            </p:nvSpPr>
            <p:spPr>
              <a:xfrm>
                <a:off x="863947" y="1747313"/>
                <a:ext cx="2265375" cy="2278061"/>
              </a:xfrm>
              <a:prstGeom prst="roundRect">
                <a:avLst>
                  <a:gd name="adj" fmla="val 50000"/>
                </a:avLst>
              </a:prstGeom>
              <a:grp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8" name="텍스트 개체 틀 2"/>
              <p:cNvSpPr txBox="1"/>
              <p:nvPr/>
            </p:nvSpPr>
            <p:spPr>
              <a:xfrm>
                <a:off x="978797" y="2275439"/>
                <a:ext cx="1853812" cy="1013764"/>
              </a:xfrm>
              <a:prstGeom prst="rect">
                <a:avLst/>
              </a:prstGeom>
              <a:grpFill/>
            </p:spPr>
            <p:txBody>
              <a:bodyPr vert="horz" lIns="121505" tIns="60753" rIns="121505" bIns="60753"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ctr" defTabSz="914400">
                  <a:lnSpc>
                    <a:spcPct val="100000"/>
                  </a:lnSpc>
                  <a:buClrTx/>
                  <a:buSzTx/>
                  <a:buFontTx/>
                </a:pP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One</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grpSp>
          <p:nvGrpSpPr>
            <p:cNvPr id="41" name="组合 40"/>
            <p:cNvGrpSpPr/>
            <p:nvPr/>
          </p:nvGrpSpPr>
          <p:grpSpPr>
            <a:xfrm>
              <a:off x="7174" y="3819"/>
              <a:ext cx="3568" cy="3587"/>
              <a:chOff x="5057837" y="1992903"/>
              <a:chExt cx="2265375" cy="2278061"/>
            </a:xfrm>
          </p:grpSpPr>
          <p:sp>
            <p:nvSpPr>
              <p:cNvPr id="19" name="Rounded Rectangle 13"/>
              <p:cNvSpPr/>
              <p:nvPr/>
            </p:nvSpPr>
            <p:spPr>
              <a:xfrm>
                <a:off x="5057837" y="1992903"/>
                <a:ext cx="2265375" cy="2278061"/>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0" name="TextBox 15"/>
              <p:cNvSpPr txBox="1"/>
              <p:nvPr/>
            </p:nvSpPr>
            <p:spPr>
              <a:xfrm>
                <a:off x="5375667" y="2707993"/>
                <a:ext cx="1605246"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Four</a:t>
                </a:r>
                <a:endParaRPr lang="ko-KR" altLang="en-US" sz="2800" b="1" dirty="0">
                  <a:solidFill>
                    <a:srgbClr val="FFFFFF"/>
                  </a:solidFill>
                  <a:latin typeface="微软雅黑" panose="020B0503020204020204" pitchFamily="34" charset="-122"/>
                  <a:cs typeface="Roboto condensed"/>
                </a:endParaRPr>
              </a:p>
            </p:txBody>
          </p:sp>
        </p:grpSp>
        <p:grpSp>
          <p:nvGrpSpPr>
            <p:cNvPr id="45" name="组合 44"/>
            <p:cNvGrpSpPr/>
            <p:nvPr/>
          </p:nvGrpSpPr>
          <p:grpSpPr>
            <a:xfrm>
              <a:off x="13925" y="3019"/>
              <a:ext cx="3329" cy="3347"/>
              <a:chOff x="9344365" y="1484784"/>
              <a:chExt cx="2113788" cy="2125625"/>
            </a:xfrm>
          </p:grpSpPr>
          <p:sp>
            <p:nvSpPr>
              <p:cNvPr id="21" name="Rounded Rectangle 18"/>
              <p:cNvSpPr/>
              <p:nvPr/>
            </p:nvSpPr>
            <p:spPr>
              <a:xfrm>
                <a:off x="9344365" y="1484784"/>
                <a:ext cx="2113788" cy="2125625"/>
              </a:xfrm>
              <a:prstGeom prst="roundRect">
                <a:avLst>
                  <a:gd name="adj" fmla="val 50000"/>
                </a:avLst>
              </a:prstGeom>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2" name="TextBox 19"/>
              <p:cNvSpPr txBox="1"/>
              <p:nvPr/>
            </p:nvSpPr>
            <p:spPr>
              <a:xfrm>
                <a:off x="9636794" y="1854123"/>
                <a:ext cx="1643781"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Seven</a:t>
                </a:r>
                <a:endParaRPr lang="ko-KR" altLang="en-US" sz="2800" b="1" dirty="0">
                  <a:solidFill>
                    <a:srgbClr val="FFFFFF"/>
                  </a:solidFill>
                  <a:latin typeface="微软雅黑" panose="020B0503020204020204" pitchFamily="34" charset="-122"/>
                  <a:cs typeface="Roboto condensed"/>
                </a:endParaRPr>
              </a:p>
            </p:txBody>
          </p:sp>
        </p:grpSp>
        <p:grpSp>
          <p:nvGrpSpPr>
            <p:cNvPr id="49" name="组合 48"/>
            <p:cNvGrpSpPr/>
            <p:nvPr/>
          </p:nvGrpSpPr>
          <p:grpSpPr>
            <a:xfrm>
              <a:off x="9773" y="3019"/>
              <a:ext cx="2899" cy="2916"/>
              <a:chOff x="6708446" y="1484785"/>
              <a:chExt cx="1841077" cy="1851387"/>
            </a:xfrm>
          </p:grpSpPr>
          <p:sp>
            <p:nvSpPr>
              <p:cNvPr id="23"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24" name="TextBox 23"/>
              <p:cNvSpPr txBox="1"/>
              <p:nvPr/>
            </p:nvSpPr>
            <p:spPr>
              <a:xfrm>
                <a:off x="6860310" y="1867036"/>
                <a:ext cx="1611954" cy="984467"/>
              </a:xfrm>
              <a:prstGeom prst="rect">
                <a:avLst/>
              </a:prstGeom>
              <a:no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Five</a:t>
                </a:r>
                <a:endParaRPr lang="ko-KR" altLang="en-US" sz="2800" b="1" dirty="0">
                  <a:solidFill>
                    <a:srgbClr val="FFFFFF"/>
                  </a:solidFill>
                  <a:latin typeface="微软雅黑" panose="020B0503020204020204" pitchFamily="34" charset="-122"/>
                  <a:cs typeface="Roboto condensed"/>
                </a:endParaRPr>
              </a:p>
            </p:txBody>
          </p:sp>
        </p:grpSp>
        <p:grpSp>
          <p:nvGrpSpPr>
            <p:cNvPr id="53" name="组合 52"/>
            <p:cNvGrpSpPr/>
            <p:nvPr/>
          </p:nvGrpSpPr>
          <p:grpSpPr>
            <a:xfrm>
              <a:off x="2124" y="6744"/>
              <a:ext cx="13601" cy="1779"/>
              <a:chOff x="1851283" y="3850132"/>
              <a:chExt cx="8636679" cy="1129598"/>
            </a:xfrm>
          </p:grpSpPr>
          <p:sp>
            <p:nvSpPr>
              <p:cNvPr id="31" name="Oval 31"/>
              <p:cNvSpPr/>
              <p:nvPr/>
            </p:nvSpPr>
            <p:spPr>
              <a:xfrm>
                <a:off x="8849522"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3" name="Oval 32"/>
              <p:cNvSpPr/>
              <p:nvPr/>
            </p:nvSpPr>
            <p:spPr>
              <a:xfrm>
                <a:off x="10316529" y="3937753"/>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grpSp>
            <p:nvGrpSpPr>
              <p:cNvPr id="56" name="组合 6"/>
              <p:cNvGrpSpPr/>
              <p:nvPr/>
            </p:nvGrpSpPr>
            <p:grpSpPr>
              <a:xfrm>
                <a:off x="1851283" y="4270964"/>
                <a:ext cx="1560975" cy="708766"/>
                <a:chOff x="1851283" y="4270964"/>
                <a:chExt cx="1560975" cy="708766"/>
              </a:xfrm>
            </p:grpSpPr>
            <p:sp>
              <p:nvSpPr>
                <p:cNvPr id="36" name="Oval 26"/>
                <p:cNvSpPr/>
                <p:nvPr/>
              </p:nvSpPr>
              <p:spPr>
                <a:xfrm>
                  <a:off x="1851283" y="427096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37" name="Oval 27"/>
                <p:cNvSpPr/>
                <p:nvPr/>
              </p:nvSpPr>
              <p:spPr>
                <a:xfrm>
                  <a:off x="3240825" y="4804488"/>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38" name="Straight Connector 33"/>
                <p:cNvCxnSpPr>
                  <a:stCxn id="36" idx="6"/>
                  <a:endCxn id="37" idx="2"/>
                </p:cNvCxnSpPr>
                <p:nvPr/>
              </p:nvCxnSpPr>
              <p:spPr>
                <a:xfrm>
                  <a:off x="2022716" y="4358585"/>
                  <a:ext cx="1218109" cy="53352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7" name="组合 7"/>
              <p:cNvGrpSpPr/>
              <p:nvPr/>
            </p:nvGrpSpPr>
            <p:grpSpPr>
              <a:xfrm>
                <a:off x="3412258" y="4025374"/>
                <a:ext cx="1212691" cy="866735"/>
                <a:chOff x="3412258" y="4025374"/>
                <a:chExt cx="1212691" cy="866735"/>
              </a:xfrm>
            </p:grpSpPr>
            <p:sp>
              <p:nvSpPr>
                <p:cNvPr id="39" name="Oval 28"/>
                <p:cNvSpPr/>
                <p:nvPr/>
              </p:nvSpPr>
              <p:spPr>
                <a:xfrm>
                  <a:off x="4453516" y="4025374"/>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44" name="Straight Connector 34"/>
                <p:cNvCxnSpPr>
                  <a:stCxn id="37" idx="6"/>
                  <a:endCxn id="39" idx="2"/>
                </p:cNvCxnSpPr>
                <p:nvPr/>
              </p:nvCxnSpPr>
              <p:spPr>
                <a:xfrm flipV="1">
                  <a:off x="3412258" y="4112995"/>
                  <a:ext cx="104125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8" name="组合 8"/>
              <p:cNvGrpSpPr/>
              <p:nvPr/>
            </p:nvGrpSpPr>
            <p:grpSpPr>
              <a:xfrm>
                <a:off x="4624950" y="4112996"/>
                <a:ext cx="1650607" cy="691492"/>
                <a:chOff x="4624950" y="4112996"/>
                <a:chExt cx="1650607" cy="691492"/>
              </a:xfrm>
            </p:grpSpPr>
            <p:sp>
              <p:nvSpPr>
                <p:cNvPr id="48" name="Oval 29"/>
                <p:cNvSpPr/>
                <p:nvPr/>
              </p:nvSpPr>
              <p:spPr>
                <a:xfrm>
                  <a:off x="6104124" y="4629246"/>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52" name="Straight Connector 35"/>
                <p:cNvCxnSpPr>
                  <a:stCxn id="39" idx="6"/>
                  <a:endCxn id="48" idx="2"/>
                </p:cNvCxnSpPr>
                <p:nvPr/>
              </p:nvCxnSpPr>
              <p:spPr>
                <a:xfrm>
                  <a:off x="4624950" y="4112996"/>
                  <a:ext cx="1479174" cy="603872"/>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grpSp>
            <p:nvGrpSpPr>
              <p:cNvPr id="59" name="组合 9"/>
              <p:cNvGrpSpPr/>
              <p:nvPr/>
            </p:nvGrpSpPr>
            <p:grpSpPr>
              <a:xfrm>
                <a:off x="6275557" y="3850132"/>
                <a:ext cx="1440071" cy="866735"/>
                <a:chOff x="6275557" y="3850132"/>
                <a:chExt cx="1440071" cy="866735"/>
              </a:xfrm>
            </p:grpSpPr>
            <p:sp>
              <p:nvSpPr>
                <p:cNvPr id="78" name="Oval 30"/>
                <p:cNvSpPr/>
                <p:nvPr/>
              </p:nvSpPr>
              <p:spPr>
                <a:xfrm>
                  <a:off x="7544195" y="3850132"/>
                  <a:ext cx="171433" cy="175242"/>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cxnSp>
              <p:nvCxnSpPr>
                <p:cNvPr id="80" name="Straight Connector 36"/>
                <p:cNvCxnSpPr>
                  <a:stCxn id="48" idx="6"/>
                  <a:endCxn id="78" idx="2"/>
                </p:cNvCxnSpPr>
                <p:nvPr/>
              </p:nvCxnSpPr>
              <p:spPr>
                <a:xfrm flipV="1">
                  <a:off x="6275557" y="3937753"/>
                  <a:ext cx="1268638" cy="779114"/>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cxnSp>
            <p:nvCxnSpPr>
              <p:cNvPr id="83" name="Straight Connector 37"/>
              <p:cNvCxnSpPr>
                <a:stCxn id="78" idx="6"/>
                <a:endCxn id="31" idx="2"/>
              </p:cNvCxnSpPr>
              <p:nvPr/>
            </p:nvCxnSpPr>
            <p:spPr>
              <a:xfrm>
                <a:off x="7715628" y="3937754"/>
                <a:ext cx="1133894" cy="954356"/>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88" name="Straight Connector 38"/>
              <p:cNvCxnSpPr>
                <a:stCxn id="31" idx="6"/>
                <a:endCxn id="33" idx="2"/>
              </p:cNvCxnSpPr>
              <p:nvPr/>
            </p:nvCxnSpPr>
            <p:spPr>
              <a:xfrm flipV="1">
                <a:off x="9020956" y="4025374"/>
                <a:ext cx="1295573" cy="86673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89" name="TextBox 39"/>
            <p:cNvSpPr txBox="1"/>
            <p:nvPr/>
          </p:nvSpPr>
          <p:spPr>
            <a:xfrm>
              <a:off x="113" y="7806"/>
              <a:ext cx="3783" cy="996"/>
            </a:xfrm>
            <a:prstGeom prst="rect">
              <a:avLst/>
            </a:prstGeom>
            <a:noFill/>
          </p:spPr>
          <p:txBody>
            <a:bodyPr wrap="square" lIns="0" tIns="0" rIns="0" bIns="0" rtlCol="0" anchor="ctr">
              <a:noAutofit/>
            </a:bodyPr>
            <a:lstStyle>
              <a:defPPr>
                <a:defRPr lang="zh-CN"/>
              </a:defPPr>
              <a:lvl1pPr lvl="0" algn="ctr">
                <a:defRPr sz="1900" b="1">
                  <a:solidFill>
                    <a:schemeClr val="tx1">
                      <a:lumMod val="50000"/>
                      <a:lumOff val="50000"/>
                    </a:schemeClr>
                  </a:solidFill>
                  <a:latin typeface="Roboto condensed"/>
                  <a:ea typeface="Roboto Light" pitchFamily="2" charset="0"/>
                  <a:cs typeface="Roboto condensed"/>
                </a:defRPr>
              </a:lvl1pPr>
            </a:lstStyle>
            <a:p>
              <a:r>
                <a:rPr lang="en-US" altLang="zh-CN" sz="2000" dirty="0">
                  <a:solidFill>
                    <a:schemeClr val="bg2">
                      <a:lumMod val="25000"/>
                    </a:schemeClr>
                  </a:solidFill>
                  <a:latin typeface="微软雅黑" panose="020B0503020204020204" pitchFamily="34" charset="-122"/>
                  <a:ea typeface="微软雅黑" panose="020B0503020204020204" pitchFamily="34" charset="-122"/>
                </a:rPr>
                <a:t>International Phonetic Symbols</a:t>
              </a:r>
              <a:endParaRPr lang="nb-NO" altLang="ko-KR" sz="20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90" name="TextBox 40"/>
            <p:cNvSpPr txBox="1"/>
            <p:nvPr/>
          </p:nvSpPr>
          <p:spPr>
            <a:xfrm>
              <a:off x="3479" y="8522"/>
              <a:ext cx="1936" cy="960"/>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Words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1" name="TextBox 41"/>
            <p:cNvSpPr txBox="1"/>
            <p:nvPr/>
          </p:nvSpPr>
          <p:spPr>
            <a:xfrm>
              <a:off x="5407" y="7487"/>
              <a:ext cx="2155" cy="975"/>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Key Sentences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2" name="TextBox 42"/>
            <p:cNvSpPr txBox="1"/>
            <p:nvPr/>
          </p:nvSpPr>
          <p:spPr>
            <a:xfrm>
              <a:off x="7959" y="8188"/>
              <a:ext cx="2211" cy="71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Dialogues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3" name="TextBox 43"/>
            <p:cNvSpPr txBox="1"/>
            <p:nvPr/>
          </p:nvSpPr>
          <p:spPr>
            <a:xfrm>
              <a:off x="10170" y="7439"/>
              <a:ext cx="1986" cy="504"/>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cs typeface="Roboto condensed"/>
                </a:rPr>
                <a:t>Exercises</a:t>
              </a:r>
              <a:endParaRPr lang="nb-NO" altLang="ko-KR" sz="20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4" name="TextBox 44"/>
            <p:cNvSpPr txBox="1"/>
            <p:nvPr/>
          </p:nvSpPr>
          <p:spPr>
            <a:xfrm>
              <a:off x="12549" y="8522"/>
              <a:ext cx="1886" cy="573"/>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Fun Time</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sp>
          <p:nvSpPr>
            <p:cNvPr id="95" name="TextBox 45"/>
            <p:cNvSpPr txBox="1"/>
            <p:nvPr/>
          </p:nvSpPr>
          <p:spPr>
            <a:xfrm>
              <a:off x="14482" y="7440"/>
              <a:ext cx="2495" cy="1021"/>
            </a:xfrm>
            <a:prstGeom prst="rect">
              <a:avLst/>
            </a:prstGeom>
            <a:noFill/>
          </p:spPr>
          <p:txBody>
            <a:bodyPr wrap="square" lIns="0" tIns="0" rIns="0" bIns="0" rtlCol="0" anchor="ctr">
              <a:noAutofit/>
            </a:bodyPr>
            <a:lstStyle/>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Further Reading</a:t>
              </a:r>
              <a:endParaRPr lang="nb-NO" altLang="ko-KR" sz="1900" b="1" dirty="0">
                <a:solidFill>
                  <a:schemeClr val="bg2">
                    <a:lumMod val="25000"/>
                  </a:schemeClr>
                </a:solidFill>
                <a:latin typeface="微软雅黑" panose="020B0503020204020204" pitchFamily="34" charset="-122"/>
                <a:ea typeface="微软雅黑" panose="020B0503020204020204" pitchFamily="34" charset="-122"/>
                <a:cs typeface="Roboto condensed"/>
              </a:endParaRPr>
            </a:p>
          </p:txBody>
        </p:sp>
        <p:cxnSp>
          <p:nvCxnSpPr>
            <p:cNvPr id="96" name="Straight Connector 51"/>
            <p:cNvCxnSpPr/>
            <p:nvPr/>
          </p:nvCxnSpPr>
          <p:spPr>
            <a:xfrm flipH="1">
              <a:off x="811" y="10049"/>
              <a:ext cx="17688"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nvGrpSpPr>
            <p:cNvPr id="97" name="组合 96"/>
            <p:cNvGrpSpPr/>
            <p:nvPr/>
          </p:nvGrpSpPr>
          <p:grpSpPr>
            <a:xfrm>
              <a:off x="2912" y="4831"/>
              <a:ext cx="3126" cy="3175"/>
              <a:chOff x="3617767" y="1486413"/>
              <a:chExt cx="1841077" cy="1851387"/>
            </a:xfrm>
            <a:solidFill>
              <a:schemeClr val="accent2">
                <a:lumMod val="60000"/>
                <a:lumOff val="40000"/>
              </a:schemeClr>
            </a:solidFill>
          </p:grpSpPr>
          <p:sp>
            <p:nvSpPr>
              <p:cNvPr id="98"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99"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Two</a:t>
                </a:r>
                <a:endParaRPr lang="ko-KR" altLang="en-US" sz="2800" b="1" dirty="0">
                  <a:solidFill>
                    <a:srgbClr val="FFFFFF"/>
                  </a:solidFill>
                  <a:latin typeface="微软雅黑" panose="020B0503020204020204" pitchFamily="34" charset="-122"/>
                  <a:cs typeface="Roboto condensed"/>
                </a:endParaRPr>
              </a:p>
            </p:txBody>
          </p:sp>
        </p:grpSp>
        <p:grpSp>
          <p:nvGrpSpPr>
            <p:cNvPr id="100" name="组合 99"/>
            <p:cNvGrpSpPr/>
            <p:nvPr/>
          </p:nvGrpSpPr>
          <p:grpSpPr>
            <a:xfrm>
              <a:off x="11644" y="4606"/>
              <a:ext cx="3126" cy="3175"/>
              <a:chOff x="3617767" y="1486413"/>
              <a:chExt cx="1841077" cy="1851387"/>
            </a:xfrm>
            <a:solidFill>
              <a:schemeClr val="accent4">
                <a:lumMod val="75000"/>
              </a:schemeClr>
            </a:solidFill>
          </p:grpSpPr>
          <p:sp>
            <p:nvSpPr>
              <p:cNvPr id="101" name="Rounded Rectangle 4"/>
              <p:cNvSpPr/>
              <p:nvPr/>
            </p:nvSpPr>
            <p:spPr>
              <a:xfrm>
                <a:off x="3617767" y="1486413"/>
                <a:ext cx="1841077" cy="1851387"/>
              </a:xfrm>
              <a:prstGeom prst="roundRect">
                <a:avLst>
                  <a:gd name="adj" fmla="val 50000"/>
                </a:avLst>
              </a:prstGeom>
              <a:grpFill/>
            </p:spPr>
            <p:style>
              <a:lnRef idx="1">
                <a:schemeClr val="accent2"/>
              </a:lnRef>
              <a:fillRef idx="3">
                <a:schemeClr val="accent2"/>
              </a:fillRef>
              <a:effectRef idx="2">
                <a:schemeClr val="accent2"/>
              </a:effectRef>
              <a:fontRef idx="minor">
                <a:schemeClr val="lt1"/>
              </a:fontRef>
            </p:style>
            <p:txBody>
              <a:bodyPr lIns="121505" tIns="60753" rIns="121505" bIns="60753" rtlCol="0" anchor="ctr"/>
              <a:lstStyle/>
              <a:p>
                <a:pPr algn="ctr"/>
                <a:endParaRPr lang="en-US" dirty="0">
                  <a:latin typeface="Roboto condensed"/>
                  <a:cs typeface="Roboto condensed"/>
                </a:endParaRPr>
              </a:p>
            </p:txBody>
          </p:sp>
          <p:sp>
            <p:nvSpPr>
              <p:cNvPr id="102" name="TextBox 5"/>
              <p:cNvSpPr txBox="1"/>
              <p:nvPr/>
            </p:nvSpPr>
            <p:spPr>
              <a:xfrm>
                <a:off x="3818119" y="1949260"/>
                <a:ext cx="1533238" cy="903982"/>
              </a:xfrm>
              <a:prstGeom prst="rect">
                <a:avLst/>
              </a:prstGeom>
              <a:grpFill/>
            </p:spPr>
            <p:txBody>
              <a:bodyPr wrap="square" lIns="121505" tIns="60753" rIns="121505" bIns="60753" rtlCol="0">
                <a:spAutoFit/>
              </a:bodyPr>
              <a:lstStyle/>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Six</a:t>
                </a:r>
                <a:endParaRPr lang="ko-KR" altLang="en-US" sz="2800" b="1" dirty="0">
                  <a:solidFill>
                    <a:srgbClr val="FFFFFF"/>
                  </a:solidFill>
                  <a:latin typeface="微软雅黑" panose="020B0503020204020204" pitchFamily="34" charset="-122"/>
                  <a:cs typeface="Roboto condensed"/>
                </a:endParaRPr>
              </a:p>
            </p:txBody>
          </p:sp>
        </p:grpSp>
        <p:grpSp>
          <p:nvGrpSpPr>
            <p:cNvPr id="103" name="组合 102"/>
            <p:cNvGrpSpPr/>
            <p:nvPr/>
          </p:nvGrpSpPr>
          <p:grpSpPr>
            <a:xfrm>
              <a:off x="16421" y="4117"/>
              <a:ext cx="2659" cy="2604"/>
              <a:chOff x="6708446" y="1484785"/>
              <a:chExt cx="1841077" cy="1851387"/>
            </a:xfrm>
          </p:grpSpPr>
          <p:sp>
            <p:nvSpPr>
              <p:cNvPr id="104" name="Rounded Rectangle 22"/>
              <p:cNvSpPr/>
              <p:nvPr/>
            </p:nvSpPr>
            <p:spPr>
              <a:xfrm>
                <a:off x="6708446" y="1484785"/>
                <a:ext cx="1841077" cy="1851387"/>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5" name="TextBox 23"/>
              <p:cNvSpPr txBox="1"/>
              <p:nvPr/>
            </p:nvSpPr>
            <p:spPr>
              <a:xfrm>
                <a:off x="6802006" y="1867291"/>
                <a:ext cx="1744954" cy="1099883"/>
              </a:xfrm>
              <a:prstGeom prst="rect">
                <a:avLst/>
              </a:prstGeom>
              <a:noFill/>
            </p:spPr>
            <p:txBody>
              <a:bodyPr wrap="square" lIns="121505" tIns="60753" rIns="121505" bIns="60753" rtlCol="0">
                <a:spAutoFit/>
              </a:bodyPr>
              <a:p>
                <a:pPr lvl="0" algn="ctr"/>
                <a:r>
                  <a:rPr lang="en-US" altLang="ko-KR" sz="2800" b="1" dirty="0">
                    <a:solidFill>
                      <a:srgbClr val="FFFFFF"/>
                    </a:solidFill>
                    <a:latin typeface="微软雅黑" panose="020B0503020204020204" pitchFamily="34" charset="-122"/>
                    <a:ea typeface="微软雅黑" panose="020B0503020204020204" pitchFamily="34" charset="-122"/>
                    <a:cs typeface="Roboto condensed"/>
                  </a:rPr>
                  <a:t>Section Eight</a:t>
                </a:r>
                <a:endParaRPr lang="en-US" altLang="ko-KR" sz="2800" b="1" dirty="0">
                  <a:solidFill>
                    <a:srgbClr val="FFFFFF"/>
                  </a:solidFill>
                  <a:latin typeface="微软雅黑" panose="020B0503020204020204" pitchFamily="34" charset="-122"/>
                  <a:ea typeface="微软雅黑" panose="020B0503020204020204" pitchFamily="34" charset="-122"/>
                  <a:cs typeface="Roboto condensed"/>
                </a:endParaRPr>
              </a:p>
            </p:txBody>
          </p:sp>
        </p:grpSp>
        <p:cxnSp>
          <p:nvCxnSpPr>
            <p:cNvPr id="106" name="Straight Connector 38"/>
            <p:cNvCxnSpPr>
              <a:stCxn id="33" idx="1"/>
              <a:endCxn id="107" idx="1"/>
            </p:cNvCxnSpPr>
            <p:nvPr/>
          </p:nvCxnSpPr>
          <p:spPr>
            <a:xfrm>
              <a:off x="15495" y="6922"/>
              <a:ext cx="2227" cy="673"/>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107" name="Oval 32"/>
            <p:cNvSpPr/>
            <p:nvPr/>
          </p:nvSpPr>
          <p:spPr>
            <a:xfrm>
              <a:off x="17686" y="7555"/>
              <a:ext cx="248" cy="276"/>
            </a:xfrm>
            <a:prstGeom prst="ellipse">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lIns="121505" tIns="60753" rIns="121505" bIns="60753" rtlCol="0" anchor="ctr"/>
            <a:p>
              <a:pPr algn="ctr"/>
              <a:endParaRPr lang="en-US" dirty="0">
                <a:latin typeface="Roboto condensed"/>
                <a:cs typeface="Roboto condensed"/>
              </a:endParaRPr>
            </a:p>
          </p:txBody>
        </p:sp>
        <p:sp>
          <p:nvSpPr>
            <p:cNvPr id="108" name="TextBox 45"/>
            <p:cNvSpPr txBox="1"/>
            <p:nvPr/>
          </p:nvSpPr>
          <p:spPr>
            <a:xfrm>
              <a:off x="16631" y="8109"/>
              <a:ext cx="2495" cy="1021"/>
            </a:xfrm>
            <a:prstGeom prst="rect">
              <a:avLst/>
            </a:prstGeom>
            <a:noFill/>
          </p:spPr>
          <p:txBody>
            <a:bodyPr wrap="square" lIns="0" tIns="0" rIns="0" bIns="0" rtlCol="0" anchor="ctr">
              <a:noAutofit/>
            </a:bodyPr>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Chinese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a:p>
              <a:pPr lvl="0"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rPr>
                <a:t>Culture</a:t>
              </a:r>
              <a:endParaRPr lang="en-US" altLang="zh-CN" sz="2000" b="1" dirty="0">
                <a:solidFill>
                  <a:schemeClr val="bg2">
                    <a:lumMod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2000"/>
                                        <p:tgtEl>
                                          <p:spTgt spid="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2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1" bldLvl="0" animBg="1"/>
      <p:bldP spid="8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hidden="1"/>
          <p:cNvSpPr/>
          <p:nvPr/>
        </p:nvSpPr>
        <p:spPr>
          <a:xfrm>
            <a:off x="479376" y="836712"/>
            <a:ext cx="1406022"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p:spPr>
        <p:style>
          <a:lnRef idx="1">
            <a:schemeClr val="accent2"/>
          </a:lnRef>
          <a:fillRef idx="3">
            <a:schemeClr val="accent2"/>
          </a:fillRef>
          <a:effectRef idx="2">
            <a:schemeClr val="accent2"/>
          </a:effectRef>
          <a:fontRef idx="minor">
            <a:schemeClr val="lt1"/>
          </a:fontRef>
        </p:style>
        <p:txBody>
          <a:bodyPr rtlCol="0" anchor="ctr"/>
          <a:lstStyle/>
          <a:p>
            <a:pPr algn="ctr" defTabSz="914400"/>
            <a:r>
              <a:rPr lang="zh-CN" altLang="en-US" sz="1900" dirty="0">
                <a:solidFill>
                  <a:schemeClr val="bg1"/>
                </a:solidFill>
                <a:latin typeface="微软雅黑" panose="020B0503020204020204" pitchFamily="34" charset="-122"/>
                <a:ea typeface="微软雅黑" panose="020B0503020204020204" pitchFamily="34" charset="-122"/>
              </a:rPr>
              <a:t> 课前准备</a:t>
            </a:r>
            <a:endParaRPr lang="zh-CN" altLang="en-US" sz="1900"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491490" y="939800"/>
            <a:ext cx="11453495" cy="5600700"/>
          </a:xfrm>
          <a:prstGeom prst="rect">
            <a:avLst/>
          </a:prstGeom>
          <a:solidFill>
            <a:schemeClr val="tx2">
              <a:lumMod val="20000"/>
              <a:lumOff val="80000"/>
            </a:schemeClr>
          </a:solidFill>
          <a:ln w="9525" algn="ctr">
            <a:solidFill>
              <a:schemeClr val="tx2">
                <a:lumMod val="20000"/>
                <a:lumOff val="80000"/>
              </a:schemeClr>
            </a:solidFill>
            <a:miter lim="800000"/>
          </a:ln>
          <a:effectLst/>
        </p:spPr>
        <p:txBody>
          <a:bodyPr wrap="none" anchor="ctr"/>
          <a:lstStyle/>
          <a:p>
            <a:pPr lvl="0" algn="l">
              <a:lnSpc>
                <a:spcPct val="150000"/>
              </a:lnSpc>
            </a:pPr>
            <a:r>
              <a:rPr lang="en-US" altLang="zh-CN"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KEY SETENCES:</a:t>
            </a:r>
            <a:endParaRPr lang="en-US" altLang="zh-CN"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en-US" altLang="zh-CN"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1</a:t>
            </a: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	It’s time to have lunch. 该吃午饭了。</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2.	What should we do before lunch? 吃午饭前我们该做什么？</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3.	Please wash your hands carefully.请认真洗手。</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4.	We have bananas and cakes for snack this afternoon. </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          我们今天下午有香蕉和蛋糕点心。</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5.	I prefer banana to cake.  相对于蛋糕来说，我比较喜欢香蕉。</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6.	Here are milk and water. Help yourselves. </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          这里有牛奶和水。请自己拿来喝。</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a:p>
            <a:pPr lvl="0" algn="l">
              <a:lnSpc>
                <a:spcPct val="150000"/>
              </a:lnSpc>
            </a:pPr>
            <a:r>
              <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rPr>
              <a:t>7.	Take off your coat and hang it here. 把外套脱了，挂在这里。</a:t>
            </a:r>
            <a:endParaRPr lang="zh-CN" altLang="en-US" sz="2400" b="1" dirty="0">
              <a:solidFill>
                <a:srgbClr val="EEECE1">
                  <a:lumMod val="25000"/>
                </a:srgbClr>
              </a:solidFill>
              <a:latin typeface="微软雅黑" panose="020B0503020204020204" pitchFamily="34" charset="-122"/>
              <a:ea typeface="微软雅黑" panose="020B0503020204020204" pitchFamily="34" charset="-122"/>
              <a:cs typeface="Roboto condensed"/>
              <a:sym typeface="+mn-ea"/>
            </a:endParaRPr>
          </a:p>
        </p:txBody>
      </p:sp>
      <p:sp>
        <p:nvSpPr>
          <p:cNvPr id="32" name="任意多边形 31"/>
          <p:cNvSpPr/>
          <p:nvPr/>
        </p:nvSpPr>
        <p:spPr>
          <a:xfrm>
            <a:off x="1055440" y="332656"/>
            <a:ext cx="259228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4D4D4D"/>
                </a:solidFill>
                <a:latin typeface="微软雅黑" panose="020B0503020204020204" pitchFamily="34" charset="-122"/>
                <a:ea typeface="微软雅黑" panose="020B0503020204020204" pitchFamily="34" charset="-122"/>
              </a:rPr>
              <a:t> </a:t>
            </a:r>
            <a:r>
              <a:rPr lang="en-US" altLang="zh-CN" sz="2400" dirty="0">
                <a:solidFill>
                  <a:srgbClr val="4D4D4D"/>
                </a:solidFill>
                <a:latin typeface="微软雅黑" panose="020B0503020204020204" pitchFamily="34" charset="-122"/>
                <a:ea typeface="微软雅黑" panose="020B0503020204020204" pitchFamily="34" charset="-122"/>
              </a:rPr>
              <a:t>Section Three</a:t>
            </a:r>
            <a:endParaRPr lang="zh-CN" altLang="en-US" sz="2400" dirty="0">
              <a:solidFill>
                <a:srgbClr val="4D4D4D"/>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4871864" y="332656"/>
            <a:ext cx="3672408" cy="396000"/>
          </a:xfrm>
          <a:custGeom>
            <a:avLst/>
            <a:gdLst>
              <a:gd name="connsiteX0" fmla="*/ 0 w 1769273"/>
              <a:gd name="connsiteY0" fmla="*/ 0 h 1008112"/>
              <a:gd name="connsiteX1" fmla="*/ 1517245 w 1769273"/>
              <a:gd name="connsiteY1" fmla="*/ 0 h 1008112"/>
              <a:gd name="connsiteX2" fmla="*/ 1769273 w 1769273"/>
              <a:gd name="connsiteY2" fmla="*/ 235226 h 1008112"/>
              <a:gd name="connsiteX3" fmla="*/ 1769273 w 1769273"/>
              <a:gd name="connsiteY3" fmla="*/ 772886 h 1008112"/>
              <a:gd name="connsiteX4" fmla="*/ 1517245 w 1769273"/>
              <a:gd name="connsiteY4" fmla="*/ 1008112 h 1008112"/>
              <a:gd name="connsiteX5" fmla="*/ 0 w 1769273"/>
              <a:gd name="connsiteY5" fmla="*/ 1008112 h 1008112"/>
              <a:gd name="connsiteX6" fmla="*/ 252028 w 1769273"/>
              <a:gd name="connsiteY6" fmla="*/ 772886 h 1008112"/>
              <a:gd name="connsiteX7" fmla="*/ 252028 w 1769273"/>
              <a:gd name="connsiteY7" fmla="*/ 235226 h 100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9273" h="1008112">
                <a:moveTo>
                  <a:pt x="0" y="0"/>
                </a:moveTo>
                <a:lnTo>
                  <a:pt x="1517245" y="0"/>
                </a:lnTo>
                <a:lnTo>
                  <a:pt x="1769273" y="235226"/>
                </a:lnTo>
                <a:lnTo>
                  <a:pt x="1769273" y="772886"/>
                </a:lnTo>
                <a:lnTo>
                  <a:pt x="1517245" y="1008112"/>
                </a:lnTo>
                <a:lnTo>
                  <a:pt x="0" y="1008112"/>
                </a:lnTo>
                <a:lnTo>
                  <a:pt x="252028" y="772886"/>
                </a:lnTo>
                <a:lnTo>
                  <a:pt x="252028" y="235226"/>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sym typeface="+mn-ea"/>
              </a:rPr>
              <a:t>Unit 9:Foods and Clothes</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2000">
        <p:random/>
      </p:transition>
    </mc:Choice>
    <mc:Fallback>
      <p:transition spd="slow"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2000"/>
                                        <p:tgtEl>
                                          <p:spTgt spid="3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2000"/>
                                        <p:tgtEl>
                                          <p:spTgt spid="33"/>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750"/>
                                        <p:tgtEl>
                                          <p:spTgt spid="30"/>
                                        </p:tgtEl>
                                      </p:cBhvr>
                                    </p:animEffect>
                                    <p:anim calcmode="lin" valueType="num">
                                      <p:cBhvr>
                                        <p:cTn id="20" dur="750" fill="hold"/>
                                        <p:tgtEl>
                                          <p:spTgt spid="30"/>
                                        </p:tgtEl>
                                        <p:attrNameLst>
                                          <p:attrName>ppt_x</p:attrName>
                                        </p:attrNameLst>
                                      </p:cBhvr>
                                      <p:tavLst>
                                        <p:tav tm="0">
                                          <p:val>
                                            <p:strVal val="#ppt_x"/>
                                          </p:val>
                                        </p:tav>
                                        <p:tav tm="100000">
                                          <p:val>
                                            <p:strVal val="#ppt_x"/>
                                          </p:val>
                                        </p:tav>
                                      </p:tavLst>
                                    </p:anim>
                                    <p:anim calcmode="lin" valueType="num">
                                      <p:cBhvr>
                                        <p:cTn id="2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bldLvl="0" animBg="1"/>
      <p:bldP spid="32" grpId="0" animBg="1"/>
      <p:bldP spid="33" grpId="0" animBg="1"/>
    </p:bld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PP_MARK_KEY" val="fccb764d-4efb-495c-b865-b483084f25a7"/>
  <p:tag name="COMMONDATA" val="eyJoZGlkIjoiMzgzMmNlNThmZDk1NWYxNzgyMWFiNTExMTJlZjUzMWMifQ=="/>
  <p:tag name="commondata" val="eyJoZGlkIjoiZjdiOGFjM2M0NGUyZmI3Y2QxMDA4NDEwODk2NzQyYWQifQ=="/>
</p:tagLst>
</file>

<file path=ppt/theme/_rels/theme1.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_rels/theme2.xml.rels><?xml version="1.0" encoding="UTF-8" standalone="yes"?>
<Relationships xmlns="http://schemas.openxmlformats.org/package/2006/relationships"><Relationship Id="rId2" Type="http://schemas.microsoft.com/office/2007/relationships/hdphoto" Target="../media/image10.wdp"/><Relationship Id="rId1" Type="http://schemas.openxmlformats.org/officeDocument/2006/relationships/image" Target="../media/image9.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artisticGlowDiffused/>
                    </a14:imgEffect>
                  </a14:imgLayer>
                </a14:imgProps>
              </a:ext>
              <a:ext uri="{28A0092B-C50C-407E-A947-70E740481C1C}">
                <a14:useLocalDpi xmlns:a14="http://schemas.microsoft.com/office/drawing/2010/main" val="0"/>
              </a:ext>
            </a:extLst>
          </a:blip>
          <a:srcRect/>
          <a:stretch>
            <a:fillRect/>
          </a:stretch>
        </a:blipFill>
        <a:ln>
          <a:noFill/>
        </a:ln>
      </a:spPr>
      <a:bodyPr lIns="121505" tIns="60753" rIns="121505" bIns="60753" rtlCol="0" anchor="ctr"/>
      <a:lstStyle>
        <a:defPPr algn="ctr">
          <a:defRPr dirty="0">
            <a:latin typeface="Roboto condensed"/>
            <a:cs typeface="Roboto condensed"/>
          </a:defRPr>
        </a:defPPr>
      </a:lstStyle>
      <a:style>
        <a:lnRef idx="2">
          <a:schemeClr val="dk1">
            <a:shade val="50000"/>
          </a:schemeClr>
        </a:lnRef>
        <a:fillRef idx="1">
          <a:schemeClr val="dk1"/>
        </a:fillRef>
        <a:effectRef idx="0">
          <a:schemeClr val="dk1"/>
        </a:effectRef>
        <a:fontRef idx="minor">
          <a:schemeClr val="lt1"/>
        </a:fontRef>
      </a:style>
    </a:spDef>
    <a:lnDef>
      <a:spPr>
        <a:ln w="28575">
          <a:solidFill>
            <a:srgbClr val="660066"/>
          </a:solidFill>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9873</Words>
  <Application>WPS 演示</Application>
  <PresentationFormat>宽屏</PresentationFormat>
  <Paragraphs>678</Paragraphs>
  <Slides>32</Slides>
  <Notes>21</Notes>
  <HiddenSlides>0</HiddenSlides>
  <MMClips>1</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32</vt:i4>
      </vt:variant>
    </vt:vector>
  </HeadingPairs>
  <TitlesOfParts>
    <vt:vector size="52" baseType="lpstr">
      <vt:lpstr>Arial</vt:lpstr>
      <vt:lpstr>宋体</vt:lpstr>
      <vt:lpstr>Wingdings</vt:lpstr>
      <vt:lpstr>Roboto condensed</vt:lpstr>
      <vt:lpstr>Segoe Print</vt:lpstr>
      <vt:lpstr>微软雅黑</vt:lpstr>
      <vt:lpstr>华康俪金黑W8(P)</vt:lpstr>
      <vt:lpstr>黑体</vt:lpstr>
      <vt:lpstr>经典繁仿黑</vt:lpstr>
      <vt:lpstr>Copperplate Gothic Bold</vt:lpstr>
      <vt:lpstr>Arial</vt:lpstr>
      <vt:lpstr>Rockwell</vt:lpstr>
      <vt:lpstr>Roboto Light</vt:lpstr>
      <vt:lpstr>Times New Roman</vt:lpstr>
      <vt:lpstr>Calibri</vt:lpstr>
      <vt:lpstr>Arial Unicode MS</vt:lpstr>
      <vt:lpstr>Open Sans Light</vt:lpstr>
      <vt:lpstr>Malgun Gothic</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模板071.pptx</dc:title>
  <dc:creator/>
  <cp:lastModifiedBy>糯米丸子。</cp:lastModifiedBy>
  <cp:revision>34</cp:revision>
  <dcterms:created xsi:type="dcterms:W3CDTF">2018-06-03T10:23:00Z</dcterms:created>
  <dcterms:modified xsi:type="dcterms:W3CDTF">2024-06-13T02:23:03Z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19DFCF66A0AB42AFB9D58AC5AB515ECB_12</vt:lpwstr>
  </property>
</Properties>
</file>