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gif" ContentType="image/gi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 id="2147483721" r:id="rId4"/>
    <p:sldMasterId id="2147483751" r:id="rId5"/>
    <p:sldMasterId id="2147483781" r:id="rId6"/>
  </p:sldMasterIdLst>
  <p:notesMasterIdLst>
    <p:notesMasterId r:id="rId8"/>
  </p:notesMasterIdLst>
  <p:handoutMasterIdLst>
    <p:handoutMasterId r:id="rId40"/>
  </p:handoutMasterIdLst>
  <p:sldIdLst>
    <p:sldId id="430" r:id="rId7"/>
    <p:sldId id="458" r:id="rId9"/>
    <p:sldId id="433" r:id="rId10"/>
    <p:sldId id="434" r:id="rId11"/>
    <p:sldId id="475" r:id="rId12"/>
    <p:sldId id="459" r:id="rId13"/>
    <p:sldId id="437" r:id="rId14"/>
    <p:sldId id="476" r:id="rId15"/>
    <p:sldId id="460" r:id="rId16"/>
    <p:sldId id="435" r:id="rId17"/>
    <p:sldId id="461" r:id="rId18"/>
    <p:sldId id="374" r:id="rId19"/>
    <p:sldId id="477" r:id="rId20"/>
    <p:sldId id="440" r:id="rId21"/>
    <p:sldId id="465" r:id="rId22"/>
    <p:sldId id="466" r:id="rId23"/>
    <p:sldId id="467" r:id="rId24"/>
    <p:sldId id="468" r:id="rId25"/>
    <p:sldId id="462" r:id="rId26"/>
    <p:sldId id="439" r:id="rId27"/>
    <p:sldId id="470" r:id="rId28"/>
    <p:sldId id="463" r:id="rId29"/>
    <p:sldId id="441" r:id="rId30"/>
    <p:sldId id="471" r:id="rId31"/>
    <p:sldId id="472" r:id="rId32"/>
    <p:sldId id="473" r:id="rId33"/>
    <p:sldId id="464" r:id="rId34"/>
    <p:sldId id="386" r:id="rId35"/>
    <p:sldId id="474" r:id="rId36"/>
    <p:sldId id="501" r:id="rId37"/>
    <p:sldId id="502" r:id="rId38"/>
    <p:sldId id="455" r:id="rId39"/>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a:srgbClr val="292929"/>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76" autoAdjust="0"/>
    <p:restoredTop sz="97450" autoAdjust="0"/>
  </p:normalViewPr>
  <p:slideViewPr>
    <p:cSldViewPr showGuides="1">
      <p:cViewPr varScale="1">
        <p:scale>
          <a:sx n="61" d="100"/>
          <a:sy n="61" d="100"/>
        </p:scale>
        <p:origin x="936"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4" Type="http://schemas.openxmlformats.org/officeDocument/2006/relationships/tags" Target="tags/tag1.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FD130D-AAC8-44A9-A3BE-2E1BA6D7C0A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60B8F-FD91-447F-B347-C28456E5899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972F9-58EA-40AC-93EB-2F165E6D99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4664" y="683568"/>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203152-9403-460D-AF64-A1ED637F6C0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7" Type="http://schemas.openxmlformats.org/officeDocument/2006/relationships/theme" Target="../theme/theme1.xml"/><Relationship Id="rId46" Type="http://schemas.microsoft.com/office/2007/relationships/hdphoto" Target="../media/image8.wdp"/><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4" Type="http://schemas.openxmlformats.org/officeDocument/2006/relationships/theme" Target="../theme/theme2.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0.xml"/><Relationship Id="rId8" Type="http://schemas.openxmlformats.org/officeDocument/2006/relationships/slideLayout" Target="../slideLayouts/slideLayout79.xml"/><Relationship Id="rId7" Type="http://schemas.openxmlformats.org/officeDocument/2006/relationships/slideLayout" Target="../slideLayouts/slideLayout78.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 Id="rId34" Type="http://schemas.openxmlformats.org/officeDocument/2006/relationships/theme" Target="../theme/theme3.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74.xml"/><Relationship Id="rId29" Type="http://schemas.openxmlformats.org/officeDocument/2006/relationships/slideLayout" Target="../slideLayouts/slideLayout100.xml"/><Relationship Id="rId28" Type="http://schemas.openxmlformats.org/officeDocument/2006/relationships/slideLayout" Target="../slideLayouts/slideLayout99.xml"/><Relationship Id="rId27" Type="http://schemas.openxmlformats.org/officeDocument/2006/relationships/slideLayout" Target="../slideLayouts/slideLayout98.xml"/><Relationship Id="rId26" Type="http://schemas.openxmlformats.org/officeDocument/2006/relationships/slideLayout" Target="../slideLayouts/slideLayout97.xml"/><Relationship Id="rId25" Type="http://schemas.openxmlformats.org/officeDocument/2006/relationships/slideLayout" Target="../slideLayouts/slideLayout96.xml"/><Relationship Id="rId24" Type="http://schemas.openxmlformats.org/officeDocument/2006/relationships/slideLayout" Target="../slideLayouts/slideLayout95.xml"/><Relationship Id="rId23" Type="http://schemas.openxmlformats.org/officeDocument/2006/relationships/slideLayout" Target="../slideLayouts/slideLayout94.xml"/><Relationship Id="rId22" Type="http://schemas.openxmlformats.org/officeDocument/2006/relationships/slideLayout" Target="../slideLayouts/slideLayout93.xml"/><Relationship Id="rId21" Type="http://schemas.openxmlformats.org/officeDocument/2006/relationships/slideLayout" Target="../slideLayouts/slideLayout92.xml"/><Relationship Id="rId20" Type="http://schemas.openxmlformats.org/officeDocument/2006/relationships/slideLayout" Target="../slideLayouts/slideLayout91.xml"/><Relationship Id="rId2" Type="http://schemas.openxmlformats.org/officeDocument/2006/relationships/slideLayout" Target="../slideLayouts/slideLayout73.xml"/><Relationship Id="rId19" Type="http://schemas.openxmlformats.org/officeDocument/2006/relationships/slideLayout" Target="../slideLayouts/slideLayout90.xml"/><Relationship Id="rId18" Type="http://schemas.openxmlformats.org/officeDocument/2006/relationships/slideLayout" Target="../slideLayouts/slideLayout89.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4" Type="http://schemas.openxmlformats.org/officeDocument/2006/relationships/theme" Target="../theme/theme4.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03.xml"/><Relationship Id="rId29" Type="http://schemas.openxmlformats.org/officeDocument/2006/relationships/slideLayout" Target="../slideLayouts/slideLayout129.xml"/><Relationship Id="rId28" Type="http://schemas.openxmlformats.org/officeDocument/2006/relationships/slideLayout" Target="../slideLayouts/slideLayout128.xml"/><Relationship Id="rId27" Type="http://schemas.openxmlformats.org/officeDocument/2006/relationships/slideLayout" Target="../slideLayouts/slideLayout127.xml"/><Relationship Id="rId26" Type="http://schemas.openxmlformats.org/officeDocument/2006/relationships/slideLayout" Target="../slideLayouts/slideLayout126.xml"/><Relationship Id="rId25" Type="http://schemas.openxmlformats.org/officeDocument/2006/relationships/slideLayout" Target="../slideLayouts/slideLayout125.xml"/><Relationship Id="rId24" Type="http://schemas.openxmlformats.org/officeDocument/2006/relationships/slideLayout" Target="../slideLayouts/slideLayout124.xml"/><Relationship Id="rId23" Type="http://schemas.openxmlformats.org/officeDocument/2006/relationships/slideLayout" Target="../slideLayouts/slideLayout123.xml"/><Relationship Id="rId22" Type="http://schemas.openxmlformats.org/officeDocument/2006/relationships/slideLayout" Target="../slideLayouts/slideLayout122.xml"/><Relationship Id="rId21" Type="http://schemas.openxmlformats.org/officeDocument/2006/relationships/slideLayout" Target="../slideLayouts/slideLayout121.xml"/><Relationship Id="rId20" Type="http://schemas.openxmlformats.org/officeDocument/2006/relationships/slideLayout" Target="../slideLayouts/slideLayout120.xml"/><Relationship Id="rId2" Type="http://schemas.openxmlformats.org/officeDocument/2006/relationships/slideLayout" Target="../slideLayouts/slideLayout102.xml"/><Relationship Id="rId19" Type="http://schemas.openxmlformats.org/officeDocument/2006/relationships/slideLayout" Target="../slideLayouts/slideLayout119.xml"/><Relationship Id="rId18" Type="http://schemas.openxmlformats.org/officeDocument/2006/relationships/slideLayout" Target="../slideLayouts/slideLayout118.xml"/><Relationship Id="rId17" Type="http://schemas.openxmlformats.org/officeDocument/2006/relationships/slideLayout" Target="../slideLayouts/slideLayout117.xml"/><Relationship Id="rId16" Type="http://schemas.openxmlformats.org/officeDocument/2006/relationships/slideLayout" Target="../slideLayouts/slideLayout116.xml"/><Relationship Id="rId15" Type="http://schemas.openxmlformats.org/officeDocument/2006/relationships/slideLayout" Target="../slideLayouts/slideLayout115.xml"/><Relationship Id="rId14" Type="http://schemas.openxmlformats.org/officeDocument/2006/relationships/slideLayout" Target="../slideLayouts/slideLayout114.xml"/><Relationship Id="rId13" Type="http://schemas.openxmlformats.org/officeDocument/2006/relationships/slideLayout" Target="../slideLayouts/slideLayout113.xml"/><Relationship Id="rId12" Type="http://schemas.openxmlformats.org/officeDocument/2006/relationships/slideLayout" Target="../slideLayouts/slideLayout112.xml"/><Relationship Id="rId11" Type="http://schemas.openxmlformats.org/officeDocument/2006/relationships/slideLayout" Target="../slideLayouts/slideLayout111.xml"/><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4" Type="http://schemas.openxmlformats.org/officeDocument/2006/relationships/theme" Target="../theme/theme5.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32.xml"/><Relationship Id="rId29" Type="http://schemas.openxmlformats.org/officeDocument/2006/relationships/slideLayout" Target="../slideLayouts/slideLayout158.xml"/><Relationship Id="rId28" Type="http://schemas.openxmlformats.org/officeDocument/2006/relationships/slideLayout" Target="../slideLayouts/slideLayout157.xml"/><Relationship Id="rId27" Type="http://schemas.openxmlformats.org/officeDocument/2006/relationships/slideLayout" Target="../slideLayouts/slideLayout156.xml"/><Relationship Id="rId26" Type="http://schemas.openxmlformats.org/officeDocument/2006/relationships/slideLayout" Target="../slideLayouts/slideLayout155.xml"/><Relationship Id="rId25" Type="http://schemas.openxmlformats.org/officeDocument/2006/relationships/slideLayout" Target="../slideLayouts/slideLayout154.xml"/><Relationship Id="rId24" Type="http://schemas.openxmlformats.org/officeDocument/2006/relationships/slideLayout" Target="../slideLayouts/slideLayout153.xml"/><Relationship Id="rId23" Type="http://schemas.openxmlformats.org/officeDocument/2006/relationships/slideLayout" Target="../slideLayouts/slideLayout152.xml"/><Relationship Id="rId22" Type="http://schemas.openxmlformats.org/officeDocument/2006/relationships/slideLayout" Target="../slideLayouts/slideLayout151.xml"/><Relationship Id="rId21" Type="http://schemas.openxmlformats.org/officeDocument/2006/relationships/slideLayout" Target="../slideLayouts/slideLayout150.xml"/><Relationship Id="rId20" Type="http://schemas.openxmlformats.org/officeDocument/2006/relationships/slideLayout" Target="../slideLayouts/slideLayout149.xml"/><Relationship Id="rId2" Type="http://schemas.openxmlformats.org/officeDocument/2006/relationships/slideLayout" Target="../slideLayouts/slideLayout131.xml"/><Relationship Id="rId19" Type="http://schemas.openxmlformats.org/officeDocument/2006/relationships/slideLayout" Target="../slideLayouts/slideLayout148.xml"/><Relationship Id="rId18" Type="http://schemas.openxmlformats.org/officeDocument/2006/relationships/slideLayout" Target="../slideLayouts/slideLayout147.xml"/><Relationship Id="rId17" Type="http://schemas.openxmlformats.org/officeDocument/2006/relationships/slideLayout" Target="../slideLayouts/slideLayout146.xml"/><Relationship Id="rId16" Type="http://schemas.openxmlformats.org/officeDocument/2006/relationships/slideLayout" Target="../slideLayouts/slideLayout145.xml"/><Relationship Id="rId15" Type="http://schemas.openxmlformats.org/officeDocument/2006/relationships/slideLayout" Target="../slideLayouts/slideLayout144.xml"/><Relationship Id="rId14" Type="http://schemas.openxmlformats.org/officeDocument/2006/relationships/slideLayout" Target="../slideLayouts/slideLayout143.xml"/><Relationship Id="rId13" Type="http://schemas.openxmlformats.org/officeDocument/2006/relationships/slideLayout" Target="../slideLayouts/slideLayout14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grpSp>
        <p:nvGrpSpPr>
          <p:cNvPr id="17"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0" y="759368"/>
            <a:ext cx="12192000" cy="6098632"/>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2700000">
            <a:off x="-26608" y="203365"/>
            <a:ext cx="489479" cy="489479"/>
          </a:xfrm>
          <a:prstGeom prst="rect">
            <a:avLst/>
          </a:prstGeom>
          <a:blipFill dpi="0" rotWithShape="1">
            <a:blip r:embed="rId45" cstate="print">
              <a:extLst>
                <a:ext uri="{BEBA8EAE-BF5A-486C-A8C5-ECC9F3942E4B}">
                  <a14:imgProps xmlns:a14="http://schemas.microsoft.com/office/drawing/2010/main">
                    <a14:imgLayer r:embed="rId46">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 id="2147483748" r:id="rId27"/>
    <p:sldLayoutId id="2147483749" r:id="rId28"/>
    <p:sldLayoutId id="214748375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1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2.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1.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image" Target="../media/image27.GI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0.xml"/><Relationship Id="rId1"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2" name="矩形 11"/>
          <p:cNvSpPr/>
          <p:nvPr/>
        </p:nvSpPr>
        <p:spPr>
          <a:xfrm>
            <a:off x="8616280" y="4581128"/>
            <a:ext cx="3131790" cy="1080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a:t>Unit 4:  Numbers   and Colors</a:t>
            </a:r>
            <a:endParaRPr lang="zh-CN" altLang="en-US" sz="3200" dirty="0">
              <a:latin typeface="微软雅黑" panose="020B0503020204020204" pitchFamily="34" charset="-122"/>
              <a:ea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rtlCol="0">
            <a:spAutoFit/>
          </a:bodyPr>
          <a:lstStyle/>
          <a:p>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6023992" y="11330"/>
            <a:ext cx="5976664"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pic>
        <p:nvPicPr>
          <p:cNvPr id="4" name="media4ok.mp3">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cstate="print"/>
          <a:stretch>
            <a:fillRect/>
          </a:stretch>
        </p:blipFill>
        <p:spPr>
          <a:xfrm>
            <a:off x="-1176808" y="-58305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924"/>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animBg="1"/>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pic>
        <p:nvPicPr>
          <p:cNvPr id="25" name="Picture 8"/>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569271" y="2420888"/>
            <a:ext cx="3131001" cy="234790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0" name="矩形 29"/>
          <p:cNvSpPr/>
          <p:nvPr/>
        </p:nvSpPr>
        <p:spPr>
          <a:xfrm>
            <a:off x="491728" y="1340768"/>
            <a:ext cx="7189044" cy="5184576"/>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lvl="0">
              <a:lnSpc>
                <a:spcPct val="150000"/>
              </a:lnSpc>
            </a:pPr>
            <a:r>
              <a:rPr lang="en-US" altLang="zh-CN" sz="2800" dirty="0">
                <a:latin typeface="Times New Roman" panose="02020603050405020304" pitchFamily="18" charset="0"/>
                <a:cs typeface="Times New Roman" panose="02020603050405020304" pitchFamily="18" charset="0"/>
              </a:rPr>
              <a:t>1. How many teddy bears in this picture?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2. Could you count with me?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3. What is your favorite color?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4. My favorite color is red.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5. Could you tell me the color of the balloons</a:t>
            </a:r>
            <a:r>
              <a:rPr lang="zh-CN" altLang="en-US"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6. Please come to pick the balloon you prefer. </a:t>
            </a:r>
            <a:endParaRPr lang="zh-CN" altLang="en-US" sz="2800" dirty="0">
              <a:latin typeface="Times New Roman" panose="02020603050405020304" pitchFamily="18" charset="0"/>
              <a:cs typeface="Times New Roman" panose="02020603050405020304" pitchFamily="18" charset="0"/>
            </a:endParaRPr>
          </a:p>
        </p:txBody>
      </p:sp>
      <p:sp>
        <p:nvSpPr>
          <p:cNvPr id="32" name="任意多边形 31"/>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6063198"/>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Good morning, boys and girls.</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Good morning, teacher.</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Do you like teddy bear?</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Yes. We love teddy bear.</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There are several teddy bears come to our class today. Do you want to be their friends?</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Yes. We do.</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How many teddy bears in the picture?</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6</a:t>
            </a:r>
            <a:endParaRPr lang="en-US" altLang="zh-CN" sz="2400"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7392144" y="1628800"/>
            <a:ext cx="3240360" cy="3888432"/>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4401205"/>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Are you sure? Could you count with me?</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Ok.</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and C: One, two, three, four, five, six, seven, eight, nine. </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How many teddy bears in the picture?</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There are nine teddy bears in the picture.</a:t>
            </a:r>
            <a:endParaRPr lang="en-US" altLang="zh-CN" sz="2400"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5" name="图片 4"/>
          <p:cNvPicPr/>
          <p:nvPr/>
        </p:nvPicPr>
        <p:blipFill>
          <a:blip r:embed="rId1" cstate="print">
            <a:extLst>
              <a:ext uri="{28A0092B-C50C-407E-A947-70E740481C1C}">
                <a14:useLocalDpi xmlns:a14="http://schemas.microsoft.com/office/drawing/2010/main" val="0"/>
              </a:ext>
            </a:extLst>
          </a:blip>
          <a:stretch>
            <a:fillRect/>
          </a:stretch>
        </p:blipFill>
        <p:spPr>
          <a:xfrm>
            <a:off x="8328248" y="1729658"/>
            <a:ext cx="2952328" cy="3715566"/>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380" y="1678796"/>
            <a:ext cx="8712968" cy="4278003"/>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1. There are+</a:t>
            </a:r>
            <a:r>
              <a:rPr lang="zh-CN" altLang="en-US" sz="2400" dirty="0">
                <a:solidFill>
                  <a:srgbClr val="7030A0"/>
                </a:solidFill>
                <a:latin typeface="Times New Roman" panose="02020603050405020304" pitchFamily="18" charset="0"/>
                <a:cs typeface="Times New Roman" panose="02020603050405020304" pitchFamily="18" charset="0"/>
              </a:rPr>
              <a:t>名词复数， </a:t>
            </a:r>
            <a:r>
              <a:rPr lang="en-US" altLang="zh-CN" sz="2400" dirty="0">
                <a:solidFill>
                  <a:srgbClr val="7030A0"/>
                </a:solidFill>
                <a:latin typeface="Times New Roman" panose="02020603050405020304" pitchFamily="18" charset="0"/>
                <a:cs typeface="Times New Roman" panose="02020603050405020304" pitchFamily="18" charset="0"/>
              </a:rPr>
              <a:t>There is+</a:t>
            </a:r>
            <a:r>
              <a:rPr lang="zh-CN" altLang="en-US" sz="2400" dirty="0">
                <a:solidFill>
                  <a:srgbClr val="7030A0"/>
                </a:solidFill>
                <a:latin typeface="Times New Roman" panose="02020603050405020304" pitchFamily="18" charset="0"/>
                <a:cs typeface="Times New Roman" panose="02020603050405020304" pitchFamily="18" charset="0"/>
              </a:rPr>
              <a:t>名词单数  “有</a:t>
            </a:r>
            <a:r>
              <a:rPr lang="en-US" altLang="zh-CN" sz="2400" dirty="0">
                <a:solidFill>
                  <a:srgbClr val="7030A0"/>
                </a:solidFill>
                <a:latin typeface="Times New Roman" panose="02020603050405020304" pitchFamily="18" charset="0"/>
                <a:cs typeface="Times New Roman" panose="02020603050405020304" pitchFamily="18" charset="0"/>
              </a:rPr>
              <a:t>... ... “ </a:t>
            </a:r>
            <a:endParaRPr lang="en-US"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There are many apples on the table. </a:t>
            </a:r>
            <a:r>
              <a:rPr lang="zh-CN" altLang="en-US" sz="2400" dirty="0">
                <a:solidFill>
                  <a:srgbClr val="7030A0"/>
                </a:solidFill>
                <a:latin typeface="Times New Roman" panose="02020603050405020304" pitchFamily="18" charset="0"/>
                <a:cs typeface="Times New Roman" panose="02020603050405020304" pitchFamily="18" charset="0"/>
              </a:rPr>
              <a:t>桌子上有很多苹果。</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There is an apple on the table. </a:t>
            </a:r>
            <a:r>
              <a:rPr lang="zh-CN" altLang="en-US" sz="2400" dirty="0">
                <a:solidFill>
                  <a:srgbClr val="7030A0"/>
                </a:solidFill>
                <a:latin typeface="Times New Roman" panose="02020603050405020304" pitchFamily="18" charset="0"/>
                <a:cs typeface="Times New Roman" panose="02020603050405020304" pitchFamily="18" charset="0"/>
              </a:rPr>
              <a:t>桌子上有一个苹果。</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 How many +</a:t>
            </a:r>
            <a:r>
              <a:rPr lang="zh-CN" altLang="en-US" sz="2400" dirty="0">
                <a:solidFill>
                  <a:srgbClr val="7030A0"/>
                </a:solidFill>
                <a:latin typeface="Times New Roman" panose="02020603050405020304" pitchFamily="18" charset="0"/>
                <a:cs typeface="Times New Roman" panose="02020603050405020304" pitchFamily="18" charset="0"/>
              </a:rPr>
              <a:t>名词复数， </a:t>
            </a:r>
            <a:r>
              <a:rPr lang="en-US" altLang="zh-CN" sz="2400" dirty="0">
                <a:solidFill>
                  <a:srgbClr val="7030A0"/>
                </a:solidFill>
                <a:latin typeface="Times New Roman" panose="02020603050405020304" pitchFamily="18" charset="0"/>
                <a:cs typeface="Times New Roman" panose="02020603050405020304" pitchFamily="18" charset="0"/>
              </a:rPr>
              <a:t>How much+</a:t>
            </a:r>
            <a:r>
              <a:rPr lang="zh-CN" altLang="en-US" sz="2400" dirty="0">
                <a:solidFill>
                  <a:srgbClr val="7030A0"/>
                </a:solidFill>
                <a:latin typeface="Times New Roman" panose="02020603050405020304" pitchFamily="18" charset="0"/>
                <a:cs typeface="Times New Roman" panose="02020603050405020304" pitchFamily="18" charset="0"/>
              </a:rPr>
              <a:t>名词单数  “有多少</a:t>
            </a:r>
            <a:r>
              <a:rPr lang="en-US" altLang="zh-CN" sz="2400" dirty="0">
                <a:solidFill>
                  <a:srgbClr val="7030A0"/>
                </a:solidFill>
                <a:latin typeface="Times New Roman" panose="02020603050405020304" pitchFamily="18" charset="0"/>
                <a:cs typeface="Times New Roman" panose="02020603050405020304" pitchFamily="18" charset="0"/>
              </a:rPr>
              <a:t>... ...”</a:t>
            </a:r>
            <a:endParaRPr lang="en-US"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How many books do you have? </a:t>
            </a:r>
            <a:r>
              <a:rPr lang="zh-CN" altLang="en-US" sz="2400" dirty="0">
                <a:solidFill>
                  <a:srgbClr val="7030A0"/>
                </a:solidFill>
                <a:latin typeface="Times New Roman" panose="02020603050405020304" pitchFamily="18" charset="0"/>
                <a:cs typeface="Times New Roman" panose="02020603050405020304" pitchFamily="18" charset="0"/>
              </a:rPr>
              <a:t>你有多少书本？</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How much milk do you want to drink? </a:t>
            </a:r>
            <a:r>
              <a:rPr lang="zh-CN" altLang="en-US" sz="2400" dirty="0">
                <a:solidFill>
                  <a:srgbClr val="7030A0"/>
                </a:solidFill>
                <a:latin typeface="Times New Roman" panose="02020603050405020304" pitchFamily="18" charset="0"/>
                <a:cs typeface="Times New Roman" panose="02020603050405020304" pitchFamily="18" charset="0"/>
              </a:rPr>
              <a:t>你想要喝多少牛奶？</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112224" y="90872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6771084"/>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2</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My dear angels, how many apples are there on the tree</a:t>
            </a:r>
            <a:r>
              <a:rPr lang="zh-CN" altLang="en-US" sz="2400" dirty="0">
                <a:latin typeface="Times New Roman" panose="02020603050405020304" pitchFamily="18" charset="0"/>
                <a:cs typeface="Times New Roman" panose="02020603050405020304" pitchFamily="18" charset="0"/>
              </a:rPr>
              <a:t>？</a:t>
            </a:r>
            <a:endParaRPr lang="zh-CN" altLang="en-US"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One, two, three, four, five. Five apples.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Good counting. Five apples on the tree. If a monkey has picked two of them, how many apples are left?</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Three.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Well done. 5 minus 2 is 3. Do you get it?</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Yes. </a:t>
            </a:r>
            <a:endParaRPr lang="en-US"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en-US" altLang="zh-CN" sz="2800" b="1"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3" name="图片 2"/>
          <p:cNvPicPr>
            <a:picLocks noChangeAspect="1"/>
          </p:cNvPicPr>
          <p:nvPr/>
        </p:nvPicPr>
        <p:blipFill>
          <a:blip r:embed="rId1"/>
          <a:stretch>
            <a:fillRect/>
          </a:stretch>
        </p:blipFill>
        <p:spPr>
          <a:xfrm>
            <a:off x="8258096" y="2564904"/>
            <a:ext cx="2626438" cy="30963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21601" y="1844824"/>
            <a:ext cx="8712968" cy="4278003"/>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1. Good counting. </a:t>
            </a:r>
            <a:r>
              <a:rPr lang="zh-CN" altLang="en-US" sz="2400" dirty="0">
                <a:solidFill>
                  <a:srgbClr val="7030A0"/>
                </a:solidFill>
                <a:latin typeface="Times New Roman" panose="02020603050405020304" pitchFamily="18" charset="0"/>
                <a:cs typeface="Times New Roman" panose="02020603050405020304" pitchFamily="18" charset="0"/>
              </a:rPr>
              <a:t>算得好！</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 on the tree  </a:t>
            </a:r>
            <a:r>
              <a:rPr lang="zh-CN" altLang="en-US" sz="2400" dirty="0">
                <a:solidFill>
                  <a:srgbClr val="7030A0"/>
                </a:solidFill>
                <a:latin typeface="Times New Roman" panose="02020603050405020304" pitchFamily="18" charset="0"/>
                <a:cs typeface="Times New Roman" panose="02020603050405020304" pitchFamily="18" charset="0"/>
              </a:rPr>
              <a:t>在树上</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zh-CN" altLang="en-US" sz="2400" dirty="0">
                <a:solidFill>
                  <a:srgbClr val="7030A0"/>
                </a:solidFill>
                <a:latin typeface="Times New Roman" panose="02020603050405020304" pitchFamily="18" charset="0"/>
                <a:cs typeface="Times New Roman" panose="02020603050405020304" pitchFamily="18" charset="0"/>
              </a:rPr>
              <a:t>  </a:t>
            </a:r>
            <a:r>
              <a:rPr lang="en-US" altLang="zh-CN" sz="2400" dirty="0">
                <a:solidFill>
                  <a:srgbClr val="7030A0"/>
                </a:solidFill>
                <a:latin typeface="Times New Roman" panose="02020603050405020304" pitchFamily="18" charset="0"/>
                <a:cs typeface="Times New Roman" panose="02020603050405020304" pitchFamily="18" charset="0"/>
              </a:rPr>
              <a:t>e.g. There are two birds on the tree. </a:t>
            </a:r>
            <a:r>
              <a:rPr lang="zh-CN" altLang="en-US" sz="2400" dirty="0">
                <a:solidFill>
                  <a:srgbClr val="7030A0"/>
                </a:solidFill>
                <a:latin typeface="Times New Roman" panose="02020603050405020304" pitchFamily="18" charset="0"/>
                <a:cs typeface="Times New Roman" panose="02020603050405020304" pitchFamily="18" charset="0"/>
              </a:rPr>
              <a:t>在树上有两只鸟。</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3. Well done.   </a:t>
            </a:r>
            <a:r>
              <a:rPr lang="zh-CN" altLang="en-US" sz="2400" dirty="0">
                <a:solidFill>
                  <a:srgbClr val="7030A0"/>
                </a:solidFill>
                <a:latin typeface="Times New Roman" panose="02020603050405020304" pitchFamily="18" charset="0"/>
                <a:cs typeface="Times New Roman" panose="02020603050405020304" pitchFamily="18" charset="0"/>
              </a:rPr>
              <a:t>做得好。老师对幼儿夸奖的英语表达。</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4. 5 minus 2 is 3   5</a:t>
            </a:r>
            <a:r>
              <a:rPr lang="zh-CN" altLang="en-US" sz="2400" dirty="0">
                <a:solidFill>
                  <a:srgbClr val="7030A0"/>
                </a:solidFill>
                <a:latin typeface="Times New Roman" panose="02020603050405020304" pitchFamily="18" charset="0"/>
                <a:cs typeface="Times New Roman" panose="02020603050405020304" pitchFamily="18" charset="0"/>
              </a:rPr>
              <a:t>减去</a:t>
            </a:r>
            <a:r>
              <a:rPr lang="en-US" altLang="zh-CN" sz="2400" dirty="0">
                <a:solidFill>
                  <a:srgbClr val="7030A0"/>
                </a:solidFill>
                <a:latin typeface="Times New Roman" panose="02020603050405020304" pitchFamily="18" charset="0"/>
                <a:cs typeface="Times New Roman" panose="02020603050405020304" pitchFamily="18" charset="0"/>
              </a:rPr>
              <a:t>2</a:t>
            </a:r>
            <a:r>
              <a:rPr lang="zh-CN" altLang="en-US" sz="2400" dirty="0">
                <a:solidFill>
                  <a:srgbClr val="7030A0"/>
                </a:solidFill>
                <a:latin typeface="Times New Roman" panose="02020603050405020304" pitchFamily="18" charset="0"/>
                <a:cs typeface="Times New Roman" panose="02020603050405020304" pitchFamily="18" charset="0"/>
              </a:rPr>
              <a:t>等于</a:t>
            </a:r>
            <a:r>
              <a:rPr lang="en-US" altLang="zh-CN" sz="2400" dirty="0">
                <a:solidFill>
                  <a:srgbClr val="7030A0"/>
                </a:solidFill>
                <a:latin typeface="Times New Roman" panose="02020603050405020304" pitchFamily="18" charset="0"/>
                <a:cs typeface="Times New Roman" panose="02020603050405020304" pitchFamily="18" charset="0"/>
              </a:rPr>
              <a:t>3</a:t>
            </a:r>
            <a:r>
              <a:rPr lang="zh-CN" altLang="en-US" sz="2400" dirty="0">
                <a:solidFill>
                  <a:srgbClr val="7030A0"/>
                </a:solidFill>
                <a:latin typeface="Times New Roman" panose="02020603050405020304" pitchFamily="18" charset="0"/>
                <a:cs typeface="Times New Roman" panose="02020603050405020304" pitchFamily="18" charset="0"/>
              </a:rPr>
              <a:t>。 加法用 </a:t>
            </a:r>
            <a:r>
              <a:rPr lang="en-US" altLang="zh-CN" sz="2400" dirty="0">
                <a:solidFill>
                  <a:srgbClr val="7030A0"/>
                </a:solidFill>
                <a:latin typeface="Times New Roman" panose="02020603050405020304" pitchFamily="18" charset="0"/>
                <a:cs typeface="Times New Roman" panose="02020603050405020304" pitchFamily="18" charset="0"/>
              </a:rPr>
              <a:t>plus. Two plus five is seven. 2+5</a:t>
            </a:r>
            <a:r>
              <a:rPr lang="zh-CN" altLang="en-US" sz="2400" dirty="0">
                <a:solidFill>
                  <a:srgbClr val="7030A0"/>
                </a:solidFill>
                <a:latin typeface="Times New Roman" panose="02020603050405020304" pitchFamily="18" charset="0"/>
                <a:cs typeface="Times New Roman" panose="02020603050405020304" pitchFamily="18" charset="0"/>
              </a:rPr>
              <a:t>等于</a:t>
            </a:r>
            <a:r>
              <a:rPr lang="en-US" altLang="zh-CN" sz="2400" dirty="0">
                <a:solidFill>
                  <a:srgbClr val="7030A0"/>
                </a:solidFill>
                <a:latin typeface="Times New Roman" panose="02020603050405020304" pitchFamily="18" charset="0"/>
                <a:cs typeface="Times New Roman" panose="02020603050405020304" pitchFamily="18" charset="0"/>
              </a:rPr>
              <a:t>7.</a:t>
            </a:r>
            <a:endParaRPr lang="en-US" altLang="zh-CN"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7464152" y="728656"/>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7632848" cy="7325082"/>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3</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Hello, dear kids.                      C: Hello teacher.</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What is your favorite color?   C: My favorite color is red.</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My favorite color is green.     C: My favorite color is blue.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My favorite color is yellow.</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Great. Could you tell me the color of the balloons?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Green, orange, blue, pink, yellow and red.</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Excellent. Please come to pick the balloon you like. One balloon for each one of you.</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a:t>
            </a:r>
            <a:r>
              <a:rPr lang="zh-CN" altLang="en-US" sz="2400" dirty="0">
                <a:latin typeface="Times New Roman" panose="02020603050405020304" pitchFamily="18" charset="0"/>
                <a:cs typeface="Times New Roman" panose="02020603050405020304" pitchFamily="18" charset="0"/>
              </a:rPr>
              <a:t>： </a:t>
            </a:r>
            <a:r>
              <a:rPr lang="en-US" altLang="zh-CN" sz="2400" dirty="0">
                <a:latin typeface="Times New Roman" panose="02020603050405020304" pitchFamily="18" charset="0"/>
                <a:cs typeface="Times New Roman" panose="02020603050405020304" pitchFamily="18" charset="0"/>
              </a:rPr>
              <a:t>Yeah.</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(Prepare balloons of different colors for the kids in advance)</a:t>
            </a:r>
            <a:endParaRPr lang="en-US"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en-US" altLang="zh-CN" sz="2800" b="1"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7" name="图片 6"/>
          <p:cNvPicPr/>
          <p:nvPr/>
        </p:nvPicPr>
        <p:blipFill>
          <a:blip r:embed="rId1" cstate="print">
            <a:extLst>
              <a:ext uri="{28A0092B-C50C-407E-A947-70E740481C1C}">
                <a14:useLocalDpi xmlns:a14="http://schemas.microsoft.com/office/drawing/2010/main" val="0"/>
              </a:ext>
            </a:extLst>
          </a:blip>
          <a:stretch>
            <a:fillRect/>
          </a:stretch>
        </p:blipFill>
        <p:spPr>
          <a:xfrm>
            <a:off x="8688288" y="1916832"/>
            <a:ext cx="2664296" cy="3312368"/>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367377" y="1196752"/>
            <a:ext cx="8712968" cy="5939997"/>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1.What is your favorite color? </a:t>
            </a:r>
            <a:r>
              <a:rPr lang="zh-CN" altLang="en-US" sz="2400" dirty="0">
                <a:solidFill>
                  <a:srgbClr val="7030A0"/>
                </a:solidFill>
                <a:latin typeface="Times New Roman" panose="02020603050405020304" pitchFamily="18" charset="0"/>
                <a:cs typeface="Times New Roman" panose="02020603050405020304" pitchFamily="18" charset="0"/>
              </a:rPr>
              <a:t>你最喜欢的颜色是什么？ 回答是： </a:t>
            </a:r>
            <a:r>
              <a:rPr lang="en-US" altLang="zh-CN" sz="2400" dirty="0">
                <a:solidFill>
                  <a:srgbClr val="7030A0"/>
                </a:solidFill>
                <a:latin typeface="Times New Roman" panose="02020603050405020304" pitchFamily="18" charset="0"/>
                <a:cs typeface="Times New Roman" panose="02020603050405020304" pitchFamily="18" charset="0"/>
              </a:rPr>
              <a:t>My favorite color is green/ red/ blue. </a:t>
            </a:r>
            <a:r>
              <a:rPr lang="zh-CN" altLang="en-US" sz="2400" dirty="0">
                <a:solidFill>
                  <a:srgbClr val="7030A0"/>
                </a:solidFill>
                <a:latin typeface="Times New Roman" panose="02020603050405020304" pitchFamily="18" charset="0"/>
                <a:cs typeface="Times New Roman" panose="02020603050405020304" pitchFamily="18" charset="0"/>
              </a:rPr>
              <a:t>我最喜欢的颜色是绿色</a:t>
            </a:r>
            <a:r>
              <a:rPr lang="en-US" altLang="zh-CN" sz="2400" dirty="0">
                <a:solidFill>
                  <a:srgbClr val="7030A0"/>
                </a:solidFill>
                <a:latin typeface="Times New Roman" panose="02020603050405020304" pitchFamily="18" charset="0"/>
                <a:cs typeface="Times New Roman" panose="02020603050405020304" pitchFamily="18" charset="0"/>
              </a:rPr>
              <a:t>/</a:t>
            </a:r>
            <a:r>
              <a:rPr lang="zh-CN" altLang="en-US" sz="2400" dirty="0">
                <a:solidFill>
                  <a:srgbClr val="7030A0"/>
                </a:solidFill>
                <a:latin typeface="Times New Roman" panose="02020603050405020304" pitchFamily="18" charset="0"/>
                <a:cs typeface="Times New Roman" panose="02020603050405020304" pitchFamily="18" charset="0"/>
              </a:rPr>
              <a:t>红色</a:t>
            </a:r>
            <a:r>
              <a:rPr lang="en-US" altLang="zh-CN" sz="2400" dirty="0">
                <a:solidFill>
                  <a:srgbClr val="7030A0"/>
                </a:solidFill>
                <a:latin typeface="Times New Roman" panose="02020603050405020304" pitchFamily="18" charset="0"/>
                <a:cs typeface="Times New Roman" panose="02020603050405020304" pitchFamily="18" charset="0"/>
              </a:rPr>
              <a:t>/</a:t>
            </a:r>
            <a:r>
              <a:rPr lang="zh-CN" altLang="en-US" sz="2400" dirty="0">
                <a:solidFill>
                  <a:srgbClr val="7030A0"/>
                </a:solidFill>
                <a:latin typeface="Times New Roman" panose="02020603050405020304" pitchFamily="18" charset="0"/>
                <a:cs typeface="Times New Roman" panose="02020603050405020304" pitchFamily="18" charset="0"/>
              </a:rPr>
              <a:t>蓝色。说话人可以根据自己的情况来进行表达。</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2.Please come to pick the balloon you like. </a:t>
            </a:r>
            <a:r>
              <a:rPr lang="zh-CN" altLang="en-US" sz="2400" dirty="0">
                <a:solidFill>
                  <a:srgbClr val="7030A0"/>
                </a:solidFill>
                <a:latin typeface="Times New Roman" panose="02020603050405020304" pitchFamily="18" charset="0"/>
                <a:cs typeface="Times New Roman" panose="02020603050405020304" pitchFamily="18" charset="0"/>
              </a:rPr>
              <a:t>请来挑选你喜欢的气球。</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pick </a:t>
            </a:r>
            <a:r>
              <a:rPr lang="zh-CN" altLang="en-US" sz="2400" dirty="0">
                <a:solidFill>
                  <a:srgbClr val="7030A0"/>
                </a:solidFill>
                <a:latin typeface="Times New Roman" panose="02020603050405020304" pitchFamily="18" charset="0"/>
                <a:cs typeface="Times New Roman" panose="02020603050405020304" pitchFamily="18" charset="0"/>
              </a:rPr>
              <a:t>挑选</a:t>
            </a:r>
            <a:r>
              <a:rPr lang="en-US" altLang="zh-CN" sz="2400" dirty="0">
                <a:solidFill>
                  <a:srgbClr val="7030A0"/>
                </a:solidFill>
                <a:latin typeface="Times New Roman" panose="02020603050405020304" pitchFamily="18" charset="0"/>
                <a:cs typeface="Times New Roman" panose="02020603050405020304" pitchFamily="18" charset="0"/>
              </a:rPr>
              <a:t>, </a:t>
            </a:r>
            <a:r>
              <a:rPr lang="zh-CN" altLang="en-US" sz="2400" dirty="0">
                <a:solidFill>
                  <a:srgbClr val="7030A0"/>
                </a:solidFill>
                <a:latin typeface="Times New Roman" panose="02020603050405020304" pitchFamily="18" charset="0"/>
                <a:cs typeface="Times New Roman" panose="02020603050405020304" pitchFamily="18" charset="0"/>
              </a:rPr>
              <a:t>采摘</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You can pick the book you want to read. </a:t>
            </a:r>
            <a:r>
              <a:rPr lang="zh-CN" altLang="en-US" sz="2400" dirty="0">
                <a:solidFill>
                  <a:srgbClr val="7030A0"/>
                </a:solidFill>
                <a:latin typeface="Times New Roman" panose="02020603050405020304" pitchFamily="18" charset="0"/>
                <a:cs typeface="Times New Roman" panose="02020603050405020304" pitchFamily="18" charset="0"/>
              </a:rPr>
              <a:t>你可以挑选你想读的书。</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Let’s go to pick strawberries in the field. </a:t>
            </a:r>
            <a:r>
              <a:rPr lang="zh-CN" altLang="en-US" sz="2400" dirty="0">
                <a:solidFill>
                  <a:srgbClr val="7030A0"/>
                </a:solidFill>
                <a:latin typeface="Times New Roman" panose="02020603050405020304" pitchFamily="18" charset="0"/>
                <a:cs typeface="Times New Roman" panose="02020603050405020304" pitchFamily="18" charset="0"/>
              </a:rPr>
              <a:t>让我们去农田采摘草莓。</a:t>
            </a:r>
            <a:endParaRPr lang="zh-CN" altLang="en-US"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062134" y="54668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839958"/>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70526" y="882729"/>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440"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799445" y="974263"/>
            <a:ext cx="6096000" cy="5629554"/>
          </a:xfrm>
          <a:prstGeom prst="rect">
            <a:avLst/>
          </a:prstGeom>
        </p:spPr>
        <p:txBody>
          <a:bodyPr>
            <a:spAutoFit/>
          </a:bodyPr>
          <a:lstStyle/>
          <a:p>
            <a:r>
              <a:rPr lang="en-US" altLang="zh-CN" sz="2800" dirty="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dirty="0">
              <a:solidFill>
                <a:srgbClr val="7030A0"/>
              </a:solidFill>
              <a:latin typeface="Times New Roman" panose="02020603050405020304" pitchFamily="18" charset="0"/>
              <a:cs typeface="Times New Roman" panose="02020603050405020304" pitchFamily="18" charset="0"/>
            </a:endParaRPr>
          </a:p>
          <a:p>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1. read the </a:t>
            </a:r>
            <a:r>
              <a:rPr lang="en-US" altLang="zh-CN" sz="2800" dirty="0" err="1">
                <a:solidFill>
                  <a:srgbClr val="7030A0"/>
                </a:solidFill>
                <a:latin typeface="Times New Roman" panose="02020603050405020304" pitchFamily="18" charset="0"/>
                <a:cs typeface="Times New Roman" panose="02020603050405020304" pitchFamily="18" charset="0"/>
              </a:rPr>
              <a:t>the</a:t>
            </a:r>
            <a:r>
              <a:rPr lang="en-US" altLang="zh-CN" sz="2800" dirty="0">
                <a:solidFill>
                  <a:srgbClr val="7030A0"/>
                </a:solidFill>
                <a:latin typeface="Times New Roman" panose="02020603050405020304" pitchFamily="18" charset="0"/>
                <a:cs typeface="Times New Roman" panose="02020603050405020304" pitchFamily="18" charset="0"/>
              </a:rPr>
              <a:t> sentences with the sounds: /ɑ:/</a:t>
            </a:r>
            <a:r>
              <a:rPr lang="zh-CN" altLang="en-US" sz="2800" dirty="0">
                <a:solidFill>
                  <a:srgbClr val="7030A0"/>
                </a:solidFill>
                <a:latin typeface="Times New Roman" panose="02020603050405020304" pitchFamily="18" charset="0"/>
                <a:cs typeface="Times New Roman" panose="02020603050405020304" pitchFamily="18" charset="0"/>
              </a:rPr>
              <a:t>，</a:t>
            </a:r>
            <a:r>
              <a:rPr lang="en-US" altLang="zh-CN" sz="2800" dirty="0">
                <a:solidFill>
                  <a:srgbClr val="7030A0"/>
                </a:solidFill>
                <a:latin typeface="Times New Roman" panose="02020603050405020304" pitchFamily="18" charset="0"/>
                <a:cs typeface="Times New Roman" panose="02020603050405020304" pitchFamily="18" charset="0"/>
              </a:rPr>
              <a:t>/ɒ/</a:t>
            </a:r>
            <a:r>
              <a:rPr lang="zh-CN" altLang="en-US" sz="2800" dirty="0">
                <a:solidFill>
                  <a:srgbClr val="7030A0"/>
                </a:solidFill>
                <a:latin typeface="Times New Roman" panose="02020603050405020304" pitchFamily="18" charset="0"/>
                <a:cs typeface="Times New Roman" panose="02020603050405020304" pitchFamily="18" charset="0"/>
              </a:rPr>
              <a:t>，</a:t>
            </a:r>
            <a:r>
              <a:rPr lang="en-US" altLang="zh-CN" sz="2800" dirty="0">
                <a:solidFill>
                  <a:srgbClr val="7030A0"/>
                </a:solidFill>
                <a:latin typeface="Times New Roman" panose="02020603050405020304" pitchFamily="18" charset="0"/>
                <a:cs typeface="Times New Roman" panose="02020603050405020304" pitchFamily="18" charset="0"/>
              </a:rPr>
              <a:t>/ɔ:/</a:t>
            </a:r>
            <a:r>
              <a:rPr lang="zh-CN" altLang="en-US" sz="2800" dirty="0">
                <a:solidFill>
                  <a:srgbClr val="7030A0"/>
                </a:solidFill>
                <a:latin typeface="Times New Roman" panose="02020603050405020304" pitchFamily="18" charset="0"/>
                <a:cs typeface="Times New Roman" panose="02020603050405020304" pitchFamily="18" charset="0"/>
              </a:rPr>
              <a:t>，</a:t>
            </a:r>
            <a:r>
              <a:rPr lang="en-US" altLang="zh-CN" sz="2800" dirty="0">
                <a:solidFill>
                  <a:srgbClr val="7030A0"/>
                </a:solidFill>
                <a:latin typeface="Times New Roman" panose="02020603050405020304" pitchFamily="18" charset="0"/>
                <a:cs typeface="Times New Roman" panose="02020603050405020304" pitchFamily="18" charset="0"/>
              </a:rPr>
              <a:t>/u/,/u:/ fluently.</a:t>
            </a:r>
            <a:endParaRPr lang="en-US" altLang="zh-CN" sz="2800" dirty="0">
              <a:solidFill>
                <a:srgbClr val="7030A0"/>
              </a:solidFill>
              <a:latin typeface="Times New Roman" panose="02020603050405020304" pitchFamily="18" charset="0"/>
              <a:cs typeface="Times New Roman" panose="02020603050405020304" pitchFamily="18" charset="0"/>
            </a:endParaRPr>
          </a:p>
          <a:p>
            <a:pPr marL="514350" lvl="0" indent="-514350">
              <a:buAutoNum type="arabicPeriod"/>
            </a:pPr>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2. use the key words to make new dialogues. </a:t>
            </a:r>
            <a:endParaRPr lang="en-US" altLang="zh-CN" sz="2800" dirty="0">
              <a:solidFill>
                <a:srgbClr val="7030A0"/>
              </a:solidFill>
              <a:latin typeface="Times New Roman" panose="02020603050405020304" pitchFamily="18" charset="0"/>
              <a:cs typeface="Times New Roman" panose="02020603050405020304" pitchFamily="18" charset="0"/>
            </a:endParaRPr>
          </a:p>
          <a:p>
            <a:pPr lvl="0"/>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3. arrange a game for the kids to practice the English sentences: “I love my teddy bear.”  </a:t>
            </a:r>
            <a:endParaRPr lang="zh-CN" altLang="zh-CN" sz="2800"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dirty="0">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551384" y="2060848"/>
            <a:ext cx="4608512" cy="36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871927" y="754507"/>
            <a:ext cx="5904656" cy="6340197"/>
          </a:xfrm>
          <a:prstGeom prst="rect">
            <a:avLst/>
          </a:prstGeom>
        </p:spPr>
        <p:txBody>
          <a:bodyPr wrap="square">
            <a:spAutoFit/>
          </a:bodyPr>
          <a:lstStyle/>
          <a:p>
            <a:pPr defTabSz="1214120"/>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000" b="1" dirty="0">
                <a:latin typeface="Times New Roman" panose="02020603050405020304" pitchFamily="18" charset="0"/>
                <a:cs typeface="Times New Roman" panose="02020603050405020304" pitchFamily="18" charset="0"/>
              </a:rPr>
              <a:t>1.Complete the Dialogue. </a:t>
            </a:r>
            <a:r>
              <a:rPr lang="zh-CN" altLang="en-US" sz="2000" b="1" dirty="0">
                <a:latin typeface="Times New Roman" panose="02020603050405020304" pitchFamily="18" charset="0"/>
                <a:cs typeface="Times New Roman" panose="02020603050405020304" pitchFamily="18" charset="0"/>
              </a:rPr>
              <a:t>补充完整对话</a:t>
            </a:r>
            <a:endParaRPr lang="zh-CN" altLang="en-US" sz="2000" b="1"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Good morning, teacher.</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Very good.</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Roses.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Five colors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My favorite is red rose. </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b="1" dirty="0">
                <a:latin typeface="Times New Roman" panose="02020603050405020304" pitchFamily="18" charset="0"/>
                <a:cs typeface="Times New Roman" panose="02020603050405020304" pitchFamily="18" charset="0"/>
              </a:rPr>
              <a:t>2. Oral Translation. </a:t>
            </a:r>
            <a:r>
              <a:rPr lang="zh-CN" altLang="en-US" sz="2000" b="1" dirty="0">
                <a:latin typeface="Times New Roman" panose="02020603050405020304" pitchFamily="18" charset="0"/>
                <a:cs typeface="Times New Roman" panose="02020603050405020304" pitchFamily="18" charset="0"/>
              </a:rPr>
              <a:t>口头翻译</a:t>
            </a:r>
            <a:endParaRPr lang="zh-CN" altLang="en-US" sz="2000" b="1"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1</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Could you count with me?</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2</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What is your favorite color?</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3</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My favorite color is red. </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4</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Five minus two is three.</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5</a:t>
            </a:r>
            <a:r>
              <a:rPr lang="zh-CN" altLang="en-US" sz="2000" dirty="0">
                <a:latin typeface="Times New Roman" panose="02020603050405020304" pitchFamily="18" charset="0"/>
                <a:cs typeface="Times New Roman" panose="02020603050405020304" pitchFamily="18" charset="0"/>
              </a:rPr>
              <a:t>）</a:t>
            </a:r>
            <a:r>
              <a:rPr lang="en-US" altLang="zh-CN" sz="2000" dirty="0">
                <a:latin typeface="Times New Roman" panose="02020603050405020304" pitchFamily="18" charset="0"/>
                <a:cs typeface="Times New Roman" panose="02020603050405020304" pitchFamily="18" charset="0"/>
              </a:rPr>
              <a:t>Please come to pick the balloon you like.</a:t>
            </a:r>
            <a:endParaRPr lang="en-US" altLang="zh-CN" sz="2000" dirty="0">
              <a:latin typeface="Times New Roman" panose="02020603050405020304" pitchFamily="18" charset="0"/>
              <a:cs typeface="Times New Roman" panose="02020603050405020304" pitchFamily="18" charset="0"/>
            </a:endParaRPr>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653552" y="2276872"/>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440" y="1262969"/>
            <a:ext cx="5904656" cy="5416868"/>
          </a:xfrm>
          <a:prstGeom prst="rect">
            <a:avLst/>
          </a:prstGeom>
        </p:spPr>
        <p:txBody>
          <a:bodyPr wrap="square">
            <a:spAutoFit/>
          </a:bodyPr>
          <a:lstStyle/>
          <a:p>
            <a:pPr defTabSz="1214120"/>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000" b="1" dirty="0">
                <a:latin typeface="Times New Roman" panose="02020603050405020304" pitchFamily="18" charset="0"/>
                <a:cs typeface="Times New Roman" panose="02020603050405020304" pitchFamily="18" charset="0"/>
              </a:rPr>
              <a:t>3. Make Your Own Dialogue.</a:t>
            </a:r>
            <a:r>
              <a:rPr lang="zh-CN" altLang="en-US" sz="2000" b="1" dirty="0">
                <a:latin typeface="Times New Roman" panose="02020603050405020304" pitchFamily="18" charset="0"/>
                <a:cs typeface="Times New Roman" panose="02020603050405020304" pitchFamily="18" charset="0"/>
              </a:rPr>
              <a:t>自己创编对话。</a:t>
            </a:r>
            <a:endParaRPr lang="zh-CN" altLang="en-US" sz="2000" b="1"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T: Good morning, my angels.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C: Good morning, teacher.</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T: Let’s draw some pictures this afternoon. Do you like drawing flowers?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C: Yes. We love drawing flowers.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T: Please color your pictures with your favorite colors.</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T: Which is your favorite color, Leo?</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L: My favorite color is blue. </a:t>
            </a:r>
            <a:endParaRPr lang="en-US" altLang="zh-CN" sz="2000" dirty="0">
              <a:latin typeface="Times New Roman" panose="02020603050405020304" pitchFamily="18" charset="0"/>
              <a:cs typeface="Times New Roman" panose="02020603050405020304" pitchFamily="18" charset="0"/>
            </a:endParaRPr>
          </a:p>
          <a:p>
            <a:pPr lvl="0">
              <a:lnSpc>
                <a:spcPct val="150000"/>
              </a:lnSpc>
            </a:pPr>
            <a:r>
              <a:rPr lang="en-US" altLang="zh-CN" sz="2000" dirty="0">
                <a:latin typeface="Times New Roman" panose="02020603050405020304" pitchFamily="18" charset="0"/>
                <a:cs typeface="Times New Roman" panose="02020603050405020304" pitchFamily="18" charset="0"/>
              </a:rPr>
              <a:t>T: Great. Beautiful blue sky.</a:t>
            </a:r>
            <a:endParaRPr lang="en-US" altLang="zh-CN" sz="2000" dirty="0">
              <a:latin typeface="Times New Roman" panose="02020603050405020304" pitchFamily="18" charset="0"/>
              <a:cs typeface="Times New Roman" panose="02020603050405020304" pitchFamily="18" charset="0"/>
            </a:endParaRPr>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988326"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407368" y="1171717"/>
            <a:ext cx="6192688" cy="506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1. Read a Rhyme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One, two, buckle my shoe;</a:t>
            </a:r>
            <a:endParaRPr lang="en-US" altLang="zh-CN" sz="2800" dirty="0">
              <a:solidFill>
                <a:srgbClr val="00B0F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Three, four, knock at the door;</a:t>
            </a:r>
            <a:endParaRPr lang="en-US" altLang="zh-CN" sz="2800" dirty="0">
              <a:solidFill>
                <a:srgbClr val="00B0F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Five, six, pick up sticks;</a:t>
            </a:r>
            <a:endParaRPr lang="en-US" altLang="zh-CN" sz="2800" dirty="0">
              <a:solidFill>
                <a:srgbClr val="00B0F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Seven, eight, lay them straight;</a:t>
            </a:r>
            <a:endParaRPr lang="en-US" altLang="zh-CN" sz="2800" dirty="0">
              <a:solidFill>
                <a:srgbClr val="00B0F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Nine, ten, a good fat Hen</a:t>
            </a:r>
            <a:r>
              <a:rPr lang="zh-CN" altLang="en-US" sz="2800" dirty="0">
                <a:solidFill>
                  <a:srgbClr val="00B0F0"/>
                </a:solidFill>
                <a:latin typeface="Times New Roman" panose="02020603050405020304" pitchFamily="18" charset="0"/>
                <a:cs typeface="Times New Roman" panose="02020603050405020304" pitchFamily="18" charset="0"/>
              </a:rPr>
              <a:t>。</a:t>
            </a:r>
            <a:endParaRPr lang="zh-CN" altLang="en-US" sz="2800" dirty="0">
              <a:solidFill>
                <a:srgbClr val="00B0F0"/>
              </a:solidFill>
              <a:latin typeface="Times New Roman" panose="02020603050405020304" pitchFamily="18" charset="0"/>
              <a:cs typeface="Times New Roman" panose="02020603050405020304" pitchFamily="18" charset="0"/>
            </a:endParaRPr>
          </a:p>
          <a:p>
            <a:pPr defTabSz="1214120"/>
            <a:r>
              <a:rPr lang="zh-CN" altLang="en-US" sz="2400" dirty="0">
                <a:solidFill>
                  <a:srgbClr val="7030A0"/>
                </a:solidFill>
                <a:latin typeface="Times New Roman" panose="02020603050405020304" pitchFamily="18" charset="0"/>
                <a:cs typeface="Times New Roman" panose="02020603050405020304" pitchFamily="18" charset="0"/>
              </a:rPr>
              <a:t>注意英语单词的发音，准确流利地朗读儿歌。</a:t>
            </a:r>
            <a:endParaRPr lang="zh-CN" altLang="en-US" sz="2400" dirty="0">
              <a:solidFill>
                <a:srgbClr val="7030A0"/>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9" name="图片 8"/>
          <p:cNvPicPr/>
          <p:nvPr/>
        </p:nvPicPr>
        <p:blipFill>
          <a:blip r:embed="rId1" cstate="print">
            <a:extLst>
              <a:ext uri="{28A0092B-C50C-407E-A947-70E740481C1C}">
                <a14:useLocalDpi xmlns:a14="http://schemas.microsoft.com/office/drawing/2010/main" val="0"/>
              </a:ext>
            </a:extLst>
          </a:blip>
          <a:stretch>
            <a:fillRect/>
          </a:stretch>
        </p:blipFill>
        <p:spPr>
          <a:xfrm>
            <a:off x="7104112" y="1799513"/>
            <a:ext cx="3578832" cy="2853609"/>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638927"/>
            <a:ext cx="7130136" cy="4742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dirty="0">
                <a:latin typeface="+mn-ea"/>
              </a:rPr>
              <a:t>课前安排学生预习此游戏组织方法，并做好材料的准备，学会唱儿歌</a:t>
            </a:r>
            <a:r>
              <a:rPr lang="en-US" altLang="zh-CN" sz="2400" dirty="0">
                <a:latin typeface="+mn-ea"/>
              </a:rPr>
              <a:t>My Teddy Bear</a:t>
            </a:r>
            <a:r>
              <a:rPr lang="zh-CN" altLang="en-US" sz="2400" dirty="0">
                <a:latin typeface="+mn-ea"/>
              </a:rPr>
              <a:t>在课上选定学生现场组织该游戏。教师在学生组织完游戏后，进行点评并指导学生更好地进行游戏组织。</a:t>
            </a: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9" name="图片 8" descr="thIKCZWZZ9"/>
          <p:cNvPicPr/>
          <p:nvPr/>
        </p:nvPicPr>
        <p:blipFill>
          <a:blip r:embed="rId1"/>
          <a:stretch>
            <a:fillRect/>
          </a:stretch>
        </p:blipFill>
        <p:spPr>
          <a:xfrm>
            <a:off x="8241268" y="1807092"/>
            <a:ext cx="2808312" cy="35661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24736" y="756633"/>
            <a:ext cx="9575720" cy="576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Where is Thumbkin?</a:t>
            </a:r>
            <a:endPar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Where is Thumbkin? Where is Thumbkin? Here I am, here I am. How are you this morning?</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Very well, I thank you. Run away, run away.</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Where is Pointer? Where is Pointer? Here I am, here I am. How are you this morning?</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Very well, I thank you. Run away, run away.</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Where is Tall Man? Where is Tall Man?  Here I am, here I am. How are you this morning?</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Very well, I thank you. Run away, run away.</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Where is Ring Man? Where is Ring Man? Here I am, here I am. How are you this morning?</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Very well, I thank you. Run away, run away.</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Where is Pinkie? Where is Pinkie?  Here I am, here I am. How are you this morning?</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lnSpc>
                <a:spcPct val="150000"/>
              </a:lnSpc>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Very well, I thank you. Run away, run away.</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9" name="图片 8"/>
          <p:cNvPicPr/>
          <p:nvPr/>
        </p:nvPicPr>
        <p:blipFill>
          <a:blip r:embed="rId1" cstate="print">
            <a:extLst>
              <a:ext uri="{28A0092B-C50C-407E-A947-70E740481C1C}">
                <a14:useLocalDpi xmlns:a14="http://schemas.microsoft.com/office/drawing/2010/main" val="0"/>
              </a:ext>
            </a:extLst>
          </a:blip>
          <a:stretch>
            <a:fillRect/>
          </a:stretch>
        </p:blipFill>
        <p:spPr>
          <a:xfrm>
            <a:off x="10234112" y="756633"/>
            <a:ext cx="1622527" cy="1952287"/>
          </a:xfrm>
          <a:prstGeom prst="round2DiagRect">
            <a:avLst>
              <a:gd name="adj1" fmla="val 16667"/>
              <a:gd name="adj2" fmla="val 0"/>
            </a:avLst>
          </a:prstGeom>
          <a:solidFill>
            <a:schemeClr val="accent2">
              <a:lumMod val="20000"/>
              <a:lumOff val="80000"/>
            </a:schemeClr>
          </a:solidFill>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556793"/>
            <a:ext cx="6984776" cy="4536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zh-CN" sz="2400" dirty="0">
                <a:latin typeface="Times New Roman" panose="02020603050405020304" pitchFamily="18" charset="0"/>
                <a:cs typeface="Times New Roman" panose="02020603050405020304" pitchFamily="18" charset="0"/>
              </a:rPr>
              <a:t>课前让学生预习了歌曲，课上教师检查学生的预习情况，引导学生纠正演唱中出现的错误，帮助他们准确地演唱，并引导学生讨论演唱过程中可以用什么样的动作或形式使歌曲更对幼儿具有吸引力。教师总结学生的意见并进行相应的补充。</a:t>
            </a:r>
            <a:endParaRPr lang="zh-CN" altLang="zh-CN" sz="2400" dirty="0">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688288" y="2119312"/>
            <a:ext cx="2143125" cy="2619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22739" y="2060848"/>
            <a:ext cx="7056784" cy="3234860"/>
          </a:xfrm>
          <a:prstGeom prst="rect">
            <a:avLst/>
          </a:prstGeom>
          <a:noFill/>
        </p:spPr>
        <p:txBody>
          <a:bodyPr wrap="square" rtlCol="0">
            <a:spAutoFit/>
          </a:bodyPr>
          <a:lstStyle/>
          <a:p>
            <a:pPr>
              <a:lnSpc>
                <a:spcPct val="150000"/>
              </a:lnSpc>
            </a:pPr>
            <a:r>
              <a:rPr lang="zh-CN" altLang="zh-CN" sz="2400" dirty="0">
                <a:latin typeface="Times New Roman" panose="02020603050405020304" pitchFamily="18" charset="0"/>
                <a:cs typeface="Times New Roman" panose="02020603050405020304" pitchFamily="18" charset="0"/>
              </a:rPr>
              <a:t>要讲好幼儿英语故事，学生必须在课前解决故事中出现的生词，通过查字典的形式把生词的读音解决掉，再通过练习把故事读熟，甚至把故事背下来。只有记忆故事，才能很好地讲故事。</a:t>
            </a:r>
            <a:r>
              <a:rPr lang="zh-CN" altLang="en-US" sz="2400" dirty="0">
                <a:latin typeface="Times New Roman" panose="02020603050405020304" pitchFamily="18" charset="0"/>
                <a:cs typeface="Times New Roman" panose="02020603050405020304" pitchFamily="18" charset="0"/>
              </a:rPr>
              <a:t>课上</a:t>
            </a:r>
            <a:r>
              <a:rPr lang="zh-CN" altLang="zh-CN" sz="2400" dirty="0">
                <a:latin typeface="Times New Roman" panose="02020603050405020304" pitchFamily="18" charset="0"/>
                <a:cs typeface="Times New Roman" panose="02020603050405020304" pitchFamily="18" charset="0"/>
              </a:rPr>
              <a:t>检查学生课前的预习情况，请几组学生进行故事的角色扮演。</a:t>
            </a:r>
            <a:endParaRPr lang="zh-CN" altLang="zh-CN" sz="2400" dirty="0">
              <a:latin typeface="Times New Roman" panose="02020603050405020304" pitchFamily="18" charset="0"/>
              <a:cs typeface="Times New Roman" panose="02020603050405020304" pitchFamily="18" charset="0"/>
            </a:endParaRPr>
          </a:p>
          <a:p>
            <a:pPr>
              <a:lnSpc>
                <a:spcPct val="150000"/>
              </a:lnSpc>
            </a:pPr>
            <a:endParaRPr lang="zh-CN" altLang="en-US" dirty="0"/>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8184232" y="2096852"/>
            <a:ext cx="3168352" cy="26642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087290" y="2039109"/>
            <a:ext cx="7056784" cy="3231654"/>
          </a:xfrm>
          <a:prstGeom prst="rect">
            <a:avLst/>
          </a:prstGeom>
          <a:noFill/>
        </p:spPr>
        <p:txBody>
          <a:bodyPr wrap="square" rtlCol="0">
            <a:spAutoFit/>
          </a:bodyPr>
          <a:lstStyle/>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Keys to the 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She likes breaking records.</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2346 jumps.</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Three.</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 record of record breaking attempts.</a:t>
            </a:r>
            <a:endParaRPr lang="zh-CN" altLang="zh-CN" sz="2400" dirty="0">
              <a:latin typeface="Times New Roman" panose="02020603050405020304" pitchFamily="18" charset="0"/>
              <a:cs typeface="Times New Roman" panose="02020603050405020304" pitchFamily="18" charset="0"/>
            </a:endParaRPr>
          </a:p>
          <a:p>
            <a:endParaRPr lang="zh-CN" altLang="en-US" dirty="0"/>
          </a:p>
        </p:txBody>
      </p:sp>
      <p:pic>
        <p:nvPicPr>
          <p:cNvPr id="6" name="图片 5"/>
          <p:cNvPicPr/>
          <p:nvPr/>
        </p:nvPicPr>
        <p:blipFill>
          <a:blip r:embed="rId1" cstate="print">
            <a:extLst>
              <a:ext uri="{28A0092B-C50C-407E-A947-70E740481C1C}">
                <a14:useLocalDpi xmlns:a14="http://schemas.microsoft.com/office/drawing/2010/main" val="0"/>
              </a:ext>
            </a:extLst>
          </a:blip>
          <a:stretch>
            <a:fillRect/>
          </a:stretch>
        </p:blipFill>
        <p:spPr>
          <a:xfrm>
            <a:off x="8239198" y="2276872"/>
            <a:ext cx="3134011" cy="27561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latin typeface="微软雅黑" panose="020B0503020204020204" pitchFamily="34" charset="-122"/>
                <a:ea typeface="微软雅黑" panose="020B0503020204020204" pitchFamily="34" charset="-122"/>
              </a:rPr>
              <a:t>内容</a:t>
            </a:r>
            <a:endParaRPr lang="zh-CN" altLang="en-US" sz="4400" dirty="0">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rPr>
              <a:t>CONTENTS</a:t>
            </a:r>
            <a:endPar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endParaRPr>
          </a:p>
        </p:txBody>
      </p:sp>
      <p:sp>
        <p:nvSpPr>
          <p:cNvPr id="86" name="矩形 85"/>
          <p:cNvSpPr/>
          <p:nvPr/>
        </p:nvSpPr>
        <p:spPr>
          <a:xfrm>
            <a:off x="8760296" y="26064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 name="组合 1"/>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 name="组合 2"/>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 name="组合 3"/>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5" name="组合 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7" name="组合 6"/>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8"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9"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0"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1"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2"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1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 name="组合 1"/>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 name="组合 2"/>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 name="组合 3"/>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5" name="组合 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7" name="组合 6"/>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8"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9"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0"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1"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2"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1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95325" y="1052830"/>
            <a:ext cx="11078845" cy="5631180"/>
          </a:xfrm>
          <a:prstGeom prst="rect">
            <a:avLst/>
          </a:prstGeom>
          <a:noFill/>
        </p:spPr>
        <p:txBody>
          <a:bodyPr wrap="square" rtlCol="0">
            <a:spAutoFit/>
          </a:bodyPr>
          <a:lstStyle/>
          <a:p>
            <a:pPr indent="609600" fontAlgn="auto">
              <a:lnSpc>
                <a:spcPct val="150000"/>
              </a:lnSpc>
              <a:extLst>
                <a:ext uri="{35155182-B16C-46BC-9424-99874614C6A1}">
                  <wpsdc:indentchars xmlns:wpsdc="http://www.wps.cn/officeDocument/2017/drawingmlCustomData" val="200" checksum="4158780845"/>
                </a:ext>
              </a:extLst>
            </a:pPr>
            <a:r>
              <a:rPr altLang="zh-CN" sz="2400" dirty="0">
                <a:latin typeface="Times New Roman" panose="02020603050405020304" pitchFamily="18" charset="0"/>
                <a:cs typeface="Times New Roman" panose="02020603050405020304" pitchFamily="18" charset="0"/>
              </a:rPr>
              <a:t>子曰：“君子不重则不威，学则不固。主忠信，无友不如己者。过，则勿惮改。”——《论语》</a:t>
            </a:r>
            <a:endParaRPr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altLang="zh-CN" sz="2400" dirty="0">
                <a:latin typeface="Times New Roman" panose="02020603050405020304" pitchFamily="18" charset="0"/>
                <a:cs typeface="Times New Roman" panose="02020603050405020304" pitchFamily="18" charset="0"/>
              </a:rPr>
              <a:t>【中文翻译】</a:t>
            </a:r>
            <a:endParaRPr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altLang="zh-CN" sz="2400" dirty="0">
                <a:latin typeface="Times New Roman" panose="02020603050405020304" pitchFamily="18" charset="0"/>
                <a:cs typeface="Times New Roman" panose="02020603050405020304" pitchFamily="18" charset="0"/>
              </a:rPr>
              <a:t>孔子说：“君子不庄重就没有威严，学习可以使人不闭塞。要以忠信为主，不要同与自己不同道的人交朋友。有了过错，就不要怕改正。”——《论语》</a:t>
            </a:r>
            <a:endParaRPr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altLang="zh-CN" sz="2400" dirty="0">
                <a:latin typeface="Times New Roman" panose="02020603050405020304" pitchFamily="18" charset="0"/>
                <a:cs typeface="Times New Roman" panose="02020603050405020304" pitchFamily="18" charset="0"/>
              </a:rPr>
              <a:t>【英文翻译】</a:t>
            </a:r>
            <a:endParaRPr altLang="zh-CN" sz="2400" dirty="0">
              <a:latin typeface="Times New Roman" panose="02020603050405020304" pitchFamily="18" charset="0"/>
              <a:cs typeface="Times New Roman" panose="02020603050405020304" pitchFamily="18" charset="0"/>
            </a:endParaRPr>
          </a:p>
          <a:p>
            <a:pPr indent="609600" fontAlgn="auto">
              <a:lnSpc>
                <a:spcPct val="150000"/>
              </a:lnSpc>
              <a:extLst>
                <a:ext uri="{35155182-B16C-46BC-9424-99874614C6A1}">
                  <wpsdc:indentchars xmlns:wpsdc="http://www.wps.cn/officeDocument/2017/drawingmlCustomData" val="200" checksum="4158780845"/>
                </a:ext>
              </a:extLst>
            </a:pPr>
            <a:r>
              <a:rPr altLang="zh-CN" sz="2400" dirty="0">
                <a:latin typeface="Times New Roman" panose="02020603050405020304" pitchFamily="18" charset="0"/>
                <a:cs typeface="Times New Roman" panose="02020603050405020304" pitchFamily="18" charset="0"/>
              </a:rPr>
              <a:t>The Master said, “A gentleman, if he is not dignified, has no majesty; learning can keep one frombeing closed-minded. To be loyal and trustworthy is the main thing, do not make friends with those who are not of the same way as yourself. If you have a fault, do not be afraid to correct it.”——</a:t>
            </a:r>
            <a:r>
              <a:rPr altLang="zh-CN" sz="2400" i="1" dirty="0">
                <a:latin typeface="Times New Roman" panose="02020603050405020304" pitchFamily="18" charset="0"/>
                <a:cs typeface="Times New Roman" panose="02020603050405020304" pitchFamily="18" charset="0"/>
              </a:rPr>
              <a:t>The Analects of Confucius</a:t>
            </a:r>
            <a:endParaRPr altLang="zh-CN" sz="2400" i="1"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rtlCol="0">
            <a:spAutoFit/>
          </a:bodyPr>
          <a:lstStyle/>
          <a:p>
            <a:pPr lvl="0"/>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p:nvPr/>
        </p:nvSpPr>
        <p:spPr>
          <a:xfrm>
            <a:off x="8780571" y="4117494"/>
            <a:ext cx="2480166" cy="646331"/>
          </a:xfrm>
          <a:prstGeom prst="rect">
            <a:avLst/>
          </a:prstGeom>
          <a:noFill/>
        </p:spPr>
        <p:txBody>
          <a:bodyPr wrap="none" rtlCol="0">
            <a:spAutoFit/>
          </a:bodyPr>
          <a:lstStyle/>
          <a:p>
            <a:r>
              <a:rPr lang="en-US" altLang="zh-CN" sz="3600" b="1" dirty="0">
                <a:solidFill>
                  <a:srgbClr val="7030A0"/>
                </a:solidFill>
                <a:latin typeface="Times New Roman" panose="02020603050405020304" pitchFamily="18" charset="0"/>
                <a:cs typeface="Times New Roman" panose="02020603050405020304" pitchFamily="18" charset="0"/>
              </a:rPr>
              <a:t>Thank you!</a:t>
            </a:r>
            <a:endParaRPr lang="zh-CN" altLang="en-US" sz="3600"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6430147" y="135967"/>
            <a:ext cx="7751353"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4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4" grpId="0"/>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71236" y="1916833"/>
            <a:ext cx="3719650" cy="2304256"/>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4439816" y="1268760"/>
            <a:ext cx="7560840" cy="4747133"/>
          </a:xfrm>
          <a:prstGeom prst="rect">
            <a:avLst/>
          </a:prstGeom>
          <a:noFill/>
        </p:spPr>
        <p:txBody>
          <a:bodyPr wrap="square" rtlCol="0">
            <a:spAutoFit/>
          </a:bodyPr>
          <a:lstStyle/>
          <a:p>
            <a:pPr>
              <a:lnSpc>
                <a:spcPct val="130000"/>
              </a:lnSpc>
            </a:pPr>
            <a:r>
              <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1.They have their party in the garden. /ɑ:/</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2. My father parked the car in the car park. /ɑ:/</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3. John bought a hot dog from the shop. /ɒ/</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4. Bob has a good job and a lot</a:t>
            </a:r>
            <a:r>
              <a:rPr lang="en-US" altLang="zh-CN" sz="2800" b="1" dirty="0">
                <a:solidFill>
                  <a:srgbClr val="7030A0"/>
                </a:solidFill>
                <a:latin typeface="Times New Roman" panose="02020603050405020304" pitchFamily="18" charset="0"/>
                <a:cs typeface="Times New Roman" panose="02020603050405020304" pitchFamily="18" charset="0"/>
              </a:rPr>
              <a:t> ⌒ </a:t>
            </a:r>
            <a:r>
              <a:rPr lang="en-US" altLang="zh-CN" sz="2800" dirty="0">
                <a:latin typeface="Times New Roman" panose="02020603050405020304" pitchFamily="18" charset="0"/>
                <a:cs typeface="Times New Roman" panose="02020603050405020304" pitchFamily="18" charset="0"/>
              </a:rPr>
              <a:t>of hobbies. /ɒ/</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5.  You clean the door and I will sweep the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       floor. /ɔ:/</a:t>
            </a:r>
            <a:endParaRPr lang="en-US" altLang="zh-CN" sz="2800" dirty="0">
              <a:latin typeface="Times New Roman" panose="02020603050405020304" pitchFamily="18" charset="0"/>
              <a:cs typeface="Times New Roman" panose="02020603050405020304" pitchFamily="18" charset="0"/>
            </a:endParaRPr>
          </a:p>
          <a:p>
            <a:pPr>
              <a:lnSpc>
                <a:spcPct val="130000"/>
              </a:lnSpc>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655840"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59281" y="2132857"/>
            <a:ext cx="3835889" cy="2376264"/>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4367808" y="908720"/>
            <a:ext cx="7704856" cy="6067495"/>
          </a:xfrm>
          <a:prstGeom prst="rect">
            <a:avLst/>
          </a:prstGeom>
          <a:noFill/>
        </p:spPr>
        <p:txBody>
          <a:bodyPr wrap="square" rtlCol="0">
            <a:spAutoFit/>
          </a:bodyPr>
          <a:lstStyle/>
          <a:p>
            <a:pPr>
              <a:lnSpc>
                <a:spcPct val="130000"/>
              </a:lnSpc>
            </a:pPr>
            <a:r>
              <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6. Please don’t draw on the blackboard any more. /ɔ:/</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7. Lucy’s room</a:t>
            </a:r>
            <a:r>
              <a:rPr lang="en-US" altLang="zh-CN" sz="2800" b="1" dirty="0">
                <a:solidFill>
                  <a:srgbClr val="7030A0"/>
                </a:solidFill>
                <a:latin typeface="Times New Roman" panose="02020603050405020304" pitchFamily="18" charset="0"/>
                <a:cs typeface="Times New Roman" panose="02020603050405020304" pitchFamily="18" charset="0"/>
              </a:rPr>
              <a:t> ⌒ </a:t>
            </a:r>
            <a:r>
              <a:rPr lang="en-US" altLang="zh-CN" sz="2800" dirty="0">
                <a:latin typeface="Times New Roman" panose="02020603050405020304" pitchFamily="18" charset="0"/>
                <a:cs typeface="Times New Roman" panose="02020603050405020304" pitchFamily="18" charset="0"/>
              </a:rPr>
              <a:t>is full</a:t>
            </a:r>
            <a:r>
              <a:rPr lang="en-US" altLang="zh-CN" sz="2800" b="1" dirty="0">
                <a:solidFill>
                  <a:srgbClr val="7030A0"/>
                </a:solidFill>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 of books. /ʊ/</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8. Please put the firewood by the bushes. /ʊ/</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9. Let’s bring some food</a:t>
            </a:r>
            <a:r>
              <a:rPr lang="en-US" altLang="zh-CN" sz="2800" b="1" dirty="0">
                <a:solidFill>
                  <a:srgbClr val="7030A0"/>
                </a:solidFill>
                <a:latin typeface="Times New Roman" panose="02020603050405020304" pitchFamily="18" charset="0"/>
                <a:cs typeface="Times New Roman" panose="02020603050405020304" pitchFamily="18" charset="0"/>
              </a:rPr>
              <a:t> ⌒ </a:t>
            </a:r>
            <a:r>
              <a:rPr lang="en-US" altLang="zh-CN" sz="2800" dirty="0">
                <a:latin typeface="Times New Roman" panose="02020603050405020304" pitchFamily="18" charset="0"/>
                <a:cs typeface="Times New Roman" panose="02020603050405020304" pitchFamily="18" charset="0"/>
              </a:rPr>
              <a:t>and fruit to school today. /u:/</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10. Sue would like to choose blue for her new room. /u:/</a:t>
            </a:r>
            <a:endParaRPr lang="en-US" altLang="zh-CN" sz="2800" dirty="0">
              <a:latin typeface="Times New Roman" panose="02020603050405020304" pitchFamily="18" charset="0"/>
              <a:cs typeface="Times New Roman" panose="02020603050405020304" pitchFamily="18" charset="0"/>
            </a:endParaRPr>
          </a:p>
          <a:p>
            <a:pPr lvl="0">
              <a:lnSpc>
                <a:spcPct val="150000"/>
              </a:lnSpc>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655840" y="332656"/>
            <a:ext cx="388843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animBg="1"/>
      <p:bldP spid="8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753695" y="1772816"/>
            <a:ext cx="7005094" cy="3970318"/>
          </a:xfrm>
          <a:prstGeom prst="rect">
            <a:avLst/>
          </a:prstGeom>
          <a:noFill/>
        </p:spPr>
        <p:txBody>
          <a:bodyPr wrap="square" rtlCol="0">
            <a:spAutoFit/>
          </a:bodyPr>
          <a:lstStyle/>
          <a:p>
            <a:pPr>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Numbers </a:t>
            </a:r>
            <a:r>
              <a:rPr lang="zh-CN" altLang="en-US" sz="2400" b="1" dirty="0">
                <a:solidFill>
                  <a:srgbClr val="7030A0"/>
                </a:solidFill>
                <a:latin typeface="Times New Roman" panose="02020603050405020304" pitchFamily="18" charset="0"/>
                <a:cs typeface="Times New Roman" panose="02020603050405020304" pitchFamily="18" charset="0"/>
              </a:rPr>
              <a:t>数字</a:t>
            </a:r>
            <a:r>
              <a:rPr lang="en-US" altLang="zh-CN" sz="2400" b="1" dirty="0">
                <a:solidFill>
                  <a:srgbClr val="7030A0"/>
                </a:solidFill>
                <a:latin typeface="Times New Roman" panose="02020603050405020304" pitchFamily="18" charset="0"/>
                <a:cs typeface="Times New Roman" panose="02020603050405020304" pitchFamily="18" charset="0"/>
              </a:rPr>
              <a:t>/'</a:t>
            </a:r>
            <a:r>
              <a:rPr lang="en-US" altLang="zh-CN" sz="2400" b="1" dirty="0" err="1">
                <a:solidFill>
                  <a:srgbClr val="7030A0"/>
                </a:solidFill>
                <a:latin typeface="Times New Roman" panose="02020603050405020304" pitchFamily="18" charset="0"/>
                <a:cs typeface="Times New Roman" panose="02020603050405020304" pitchFamily="18" charset="0"/>
              </a:rPr>
              <a:t>nʌmbəz</a:t>
            </a:r>
            <a:r>
              <a:rPr lang="en-US" altLang="zh-CN" sz="2400" b="1" dirty="0">
                <a:solidFill>
                  <a:srgbClr val="7030A0"/>
                </a:solidFill>
                <a:latin typeface="Times New Roman" panose="02020603050405020304" pitchFamily="18" charset="0"/>
                <a:cs typeface="Times New Roman" panose="02020603050405020304" pitchFamily="18" charset="0"/>
              </a:rPr>
              <a:t>/   </a:t>
            </a:r>
            <a:endParaRPr lang="en-US" altLang="zh-CN" sz="24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one</a:t>
            </a:r>
            <a:r>
              <a:rPr lang="zh-CN" altLang="en-US" sz="2400" dirty="0">
                <a:latin typeface="Times New Roman" panose="02020603050405020304" pitchFamily="18" charset="0"/>
                <a:cs typeface="Times New Roman" panose="02020603050405020304" pitchFamily="18" charset="0"/>
              </a:rPr>
              <a:t>一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wʌn</a:t>
            </a:r>
            <a:r>
              <a:rPr lang="en-US" altLang="zh-CN" sz="2400" dirty="0">
                <a:latin typeface="Times New Roman" panose="02020603050405020304" pitchFamily="18" charset="0"/>
                <a:cs typeface="Times New Roman" panose="02020603050405020304" pitchFamily="18" charset="0"/>
              </a:rPr>
              <a:t>/         two</a:t>
            </a:r>
            <a:r>
              <a:rPr lang="zh-CN" altLang="en-US" sz="2400" dirty="0">
                <a:latin typeface="Times New Roman" panose="02020603050405020304" pitchFamily="18" charset="0"/>
                <a:cs typeface="Times New Roman" panose="02020603050405020304" pitchFamily="18" charset="0"/>
              </a:rPr>
              <a:t>二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tu</a:t>
            </a:r>
            <a:r>
              <a:rPr lang="en-US" altLang="zh-CN" sz="2400" dirty="0">
                <a:latin typeface="Times New Roman" panose="02020603050405020304" pitchFamily="18" charset="0"/>
                <a:cs typeface="Times New Roman" panose="02020603050405020304" pitchFamily="18" charset="0"/>
              </a:rPr>
              <a:t>:/          three</a:t>
            </a:r>
            <a:r>
              <a:rPr lang="zh-CN" altLang="en-US" sz="2400" dirty="0">
                <a:latin typeface="Times New Roman" panose="02020603050405020304" pitchFamily="18" charset="0"/>
                <a:cs typeface="Times New Roman" panose="02020603050405020304" pitchFamily="18" charset="0"/>
              </a:rPr>
              <a:t>三 </a:t>
            </a:r>
            <a:r>
              <a:rPr lang="en-US" altLang="zh-CN" sz="2400" dirty="0">
                <a:latin typeface="Times New Roman" panose="02020603050405020304" pitchFamily="18" charset="0"/>
                <a:cs typeface="Times New Roman" panose="02020603050405020304" pitchFamily="18" charset="0"/>
              </a:rPr>
              <a:t>/</a:t>
            </a:r>
            <a:r>
              <a:rPr lang="el-GR" altLang="zh-CN" sz="2400" dirty="0">
                <a:latin typeface="Times New Roman" panose="02020603050405020304" pitchFamily="18" charset="0"/>
                <a:cs typeface="Times New Roman" panose="02020603050405020304" pitchFamily="18" charset="0"/>
              </a:rPr>
              <a:t>θ</a:t>
            </a:r>
            <a:r>
              <a:rPr lang="en-US" altLang="zh-CN" sz="2400" dirty="0" err="1">
                <a:latin typeface="Times New Roman" panose="02020603050405020304" pitchFamily="18" charset="0"/>
                <a:cs typeface="Times New Roman" panose="02020603050405020304" pitchFamily="18" charset="0"/>
              </a:rPr>
              <a:t>ri</a:t>
            </a:r>
            <a:r>
              <a:rPr lang="en-US" altLang="zh-CN" sz="2400" dirty="0">
                <a:latin typeface="Times New Roman" panose="02020603050405020304" pitchFamily="18" charset="0"/>
                <a:cs typeface="Times New Roman" panose="02020603050405020304" pitchFamily="18" charset="0"/>
              </a:rPr>
              <a:t>:/         Four</a:t>
            </a:r>
            <a:r>
              <a:rPr lang="zh-CN" altLang="en-US" sz="2400" dirty="0">
                <a:latin typeface="Times New Roman" panose="02020603050405020304" pitchFamily="18" charset="0"/>
                <a:cs typeface="Times New Roman" panose="02020603050405020304" pitchFamily="18" charset="0"/>
              </a:rPr>
              <a:t>四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fɔ</a:t>
            </a:r>
            <a:r>
              <a:rPr lang="en-US" altLang="zh-CN" sz="2400" dirty="0">
                <a:latin typeface="Times New Roman" panose="02020603050405020304" pitchFamily="18" charset="0"/>
                <a:cs typeface="Times New Roman" panose="02020603050405020304" pitchFamily="18" charset="0"/>
              </a:rPr>
              <a:t>:/          five</a:t>
            </a:r>
            <a:r>
              <a:rPr lang="zh-CN" altLang="en-US" sz="2400" dirty="0">
                <a:latin typeface="Times New Roman" panose="02020603050405020304" pitchFamily="18" charset="0"/>
                <a:cs typeface="Times New Roman" panose="02020603050405020304" pitchFamily="18" charset="0"/>
              </a:rPr>
              <a:t>五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faiv</a:t>
            </a:r>
            <a:r>
              <a:rPr lang="en-US" altLang="zh-CN" sz="2400" dirty="0">
                <a:latin typeface="Times New Roman" panose="02020603050405020304" pitchFamily="18" charset="0"/>
                <a:cs typeface="Times New Roman" panose="02020603050405020304" pitchFamily="18" charset="0"/>
              </a:rPr>
              <a:t>/         six</a:t>
            </a:r>
            <a:r>
              <a:rPr lang="zh-CN" altLang="en-US" sz="2400" dirty="0">
                <a:latin typeface="Times New Roman" panose="02020603050405020304" pitchFamily="18" charset="0"/>
                <a:cs typeface="Times New Roman" panose="02020603050405020304" pitchFamily="18" charset="0"/>
              </a:rPr>
              <a:t>六 </a:t>
            </a:r>
            <a:r>
              <a:rPr lang="en-US" altLang="zh-CN" sz="2400" dirty="0">
                <a:latin typeface="Times New Roman" panose="02020603050405020304" pitchFamily="18" charset="0"/>
                <a:cs typeface="Times New Roman" panose="02020603050405020304" pitchFamily="18" charset="0"/>
              </a:rPr>
              <a:t>/ </a:t>
            </a:r>
            <a:r>
              <a:rPr lang="en-US" altLang="zh-CN" sz="2400" dirty="0" err="1">
                <a:latin typeface="Times New Roman" panose="02020603050405020304" pitchFamily="18" charset="0"/>
                <a:cs typeface="Times New Roman" panose="02020603050405020304" pitchFamily="18" charset="0"/>
              </a:rPr>
              <a:t>siks</a:t>
            </a:r>
            <a:r>
              <a:rPr lang="en-US" altLang="zh-CN" sz="2400" dirty="0">
                <a:latin typeface="Times New Roman" panose="02020603050405020304" pitchFamily="18" charset="0"/>
                <a:cs typeface="Times New Roman" panose="02020603050405020304" pitchFamily="18" charset="0"/>
              </a:rPr>
              <a:t> /      seven</a:t>
            </a:r>
            <a:r>
              <a:rPr lang="zh-CN" altLang="en-US" sz="2400" dirty="0">
                <a:latin typeface="Times New Roman" panose="02020603050405020304" pitchFamily="18" charset="0"/>
                <a:cs typeface="Times New Roman" panose="02020603050405020304" pitchFamily="18" charset="0"/>
              </a:rPr>
              <a:t>七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sevən</a:t>
            </a:r>
            <a:r>
              <a:rPr lang="en-US" altLang="zh-CN" sz="2400" dirty="0">
                <a:latin typeface="Times New Roman" panose="02020603050405020304" pitchFamily="18" charset="0"/>
                <a:cs typeface="Times New Roman" panose="02020603050405020304" pitchFamily="18" charset="0"/>
              </a:rPr>
              <a:t>/   eight</a:t>
            </a:r>
            <a:r>
              <a:rPr lang="zh-CN" altLang="en-US" sz="2400" dirty="0">
                <a:latin typeface="Times New Roman" panose="02020603050405020304" pitchFamily="18" charset="0"/>
                <a:cs typeface="Times New Roman" panose="02020603050405020304" pitchFamily="18" charset="0"/>
              </a:rPr>
              <a:t>八 </a:t>
            </a:r>
            <a:r>
              <a:rPr lang="en-US" altLang="zh-CN" sz="2400" dirty="0">
                <a:latin typeface="Times New Roman" panose="02020603050405020304" pitchFamily="18" charset="0"/>
                <a:cs typeface="Times New Roman" panose="02020603050405020304" pitchFamily="18" charset="0"/>
              </a:rPr>
              <a:t>/ </a:t>
            </a:r>
            <a:r>
              <a:rPr lang="en-US" altLang="zh-CN" sz="2400" dirty="0" err="1">
                <a:latin typeface="Times New Roman" panose="02020603050405020304" pitchFamily="18" charset="0"/>
                <a:cs typeface="Times New Roman" panose="02020603050405020304" pitchFamily="18" charset="0"/>
              </a:rPr>
              <a:t>eɪt</a:t>
            </a:r>
            <a:r>
              <a:rPr lang="en-US" altLang="zh-CN" sz="2400" dirty="0">
                <a:latin typeface="Times New Roman" panose="02020603050405020304" pitchFamily="18" charset="0"/>
                <a:cs typeface="Times New Roman" panose="02020603050405020304" pitchFamily="18" charset="0"/>
              </a:rPr>
              <a:t> /        nine</a:t>
            </a:r>
            <a:r>
              <a:rPr lang="zh-CN" altLang="en-US" sz="2400" dirty="0">
                <a:latin typeface="Times New Roman" panose="02020603050405020304" pitchFamily="18" charset="0"/>
                <a:cs typeface="Times New Roman" panose="02020603050405020304" pitchFamily="18" charset="0"/>
              </a:rPr>
              <a:t>九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nain</a:t>
            </a:r>
            <a:r>
              <a:rPr lang="en-US" altLang="zh-CN" sz="2400" dirty="0">
                <a:latin typeface="Times New Roman" panose="02020603050405020304" pitchFamily="18" charset="0"/>
                <a:cs typeface="Times New Roman" panose="02020603050405020304" pitchFamily="18" charset="0"/>
              </a:rPr>
              <a:t>/        ten</a:t>
            </a:r>
            <a:r>
              <a:rPr lang="zh-CN" altLang="en-US" sz="2400" dirty="0">
                <a:latin typeface="Times New Roman" panose="02020603050405020304" pitchFamily="18" charset="0"/>
                <a:cs typeface="Times New Roman" panose="02020603050405020304" pitchFamily="18" charset="0"/>
              </a:rPr>
              <a:t>十 </a:t>
            </a:r>
            <a:r>
              <a:rPr lang="en-US" altLang="zh-CN" sz="2400" dirty="0">
                <a:latin typeface="Times New Roman" panose="02020603050405020304" pitchFamily="18" charset="0"/>
                <a:cs typeface="Times New Roman" panose="02020603050405020304" pitchFamily="18" charset="0"/>
              </a:rPr>
              <a:t>/ten/                       eleven</a:t>
            </a:r>
            <a:r>
              <a:rPr lang="zh-CN" altLang="en-US" sz="2400" dirty="0">
                <a:latin typeface="Times New Roman" panose="02020603050405020304" pitchFamily="18" charset="0"/>
                <a:cs typeface="Times New Roman" panose="02020603050405020304" pitchFamily="18" charset="0"/>
              </a:rPr>
              <a:t>十一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i'levən</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  twelve</a:t>
            </a:r>
            <a:r>
              <a:rPr lang="zh-CN" altLang="en-US" sz="2400" dirty="0">
                <a:latin typeface="Times New Roman" panose="02020603050405020304" pitchFamily="18" charset="0"/>
                <a:cs typeface="Times New Roman" panose="02020603050405020304" pitchFamily="18" charset="0"/>
              </a:rPr>
              <a:t>十二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twelv</a:t>
            </a:r>
            <a:r>
              <a:rPr lang="en-US" altLang="zh-CN" sz="2400" dirty="0">
                <a:latin typeface="Times New Roman" panose="02020603050405020304" pitchFamily="18" charset="0"/>
                <a:cs typeface="Times New Roman" panose="02020603050405020304" pitchFamily="18" charset="0"/>
              </a:rPr>
              <a:t>/        zero</a:t>
            </a:r>
            <a:r>
              <a:rPr lang="zh-CN" altLang="en-US" sz="2400" dirty="0">
                <a:latin typeface="Times New Roman" panose="02020603050405020304" pitchFamily="18" charset="0"/>
                <a:cs typeface="Times New Roman" panose="02020603050405020304" pitchFamily="18" charset="0"/>
              </a:rPr>
              <a:t>零 </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zɪərəʊ</a:t>
            </a:r>
            <a:r>
              <a:rPr lang="en-US" altLang="zh-CN"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zh-CN" altLang="en-US" dirty="0"/>
          </a:p>
        </p:txBody>
      </p:sp>
      <p:pic>
        <p:nvPicPr>
          <p:cNvPr id="4" name="图片 3" descr="图片包含 剪贴画&#10;&#10;已生成极高可信度的说明"/>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4159" y="2067287"/>
            <a:ext cx="4514850" cy="3381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816424"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391861" y="1997839"/>
            <a:ext cx="7462989" cy="2862322"/>
          </a:xfrm>
          <a:prstGeom prst="rect">
            <a:avLst/>
          </a:prstGeom>
          <a:noFill/>
        </p:spPr>
        <p:txBody>
          <a:bodyPr wrap="square" rtlCol="0">
            <a:spAutoFit/>
          </a:bodyPr>
          <a:lstStyle/>
          <a:p>
            <a:pPr>
              <a:lnSpc>
                <a:spcPct val="150000"/>
              </a:lnSpc>
            </a:pPr>
            <a:r>
              <a:rPr lang="en-US" altLang="zh-CN" sz="2400" b="1" dirty="0" err="1">
                <a:solidFill>
                  <a:srgbClr val="7030A0"/>
                </a:solidFill>
                <a:latin typeface="Times New Roman" panose="02020603050405020304" pitchFamily="18" charset="0"/>
                <a:cs typeface="Times New Roman" panose="02020603050405020304" pitchFamily="18" charset="0"/>
              </a:rPr>
              <a:t>Colours</a:t>
            </a:r>
            <a:r>
              <a:rPr lang="zh-CN" altLang="en-US" sz="2400" b="1" dirty="0">
                <a:solidFill>
                  <a:srgbClr val="7030A0"/>
                </a:solidFill>
                <a:latin typeface="Times New Roman" panose="02020603050405020304" pitchFamily="18" charset="0"/>
                <a:cs typeface="Times New Roman" panose="02020603050405020304" pitchFamily="18" charset="0"/>
              </a:rPr>
              <a:t>颜色</a:t>
            </a:r>
            <a:r>
              <a:rPr lang="en-US" altLang="zh-CN" sz="2400" b="1" dirty="0">
                <a:solidFill>
                  <a:srgbClr val="7030A0"/>
                </a:solidFill>
                <a:latin typeface="Times New Roman" panose="02020603050405020304" pitchFamily="18" charset="0"/>
                <a:cs typeface="Times New Roman" panose="02020603050405020304" pitchFamily="18" charset="0"/>
              </a:rPr>
              <a:t>/'</a:t>
            </a:r>
            <a:r>
              <a:rPr lang="en-US" altLang="zh-CN" sz="2400" b="1" dirty="0" err="1">
                <a:solidFill>
                  <a:srgbClr val="7030A0"/>
                </a:solidFill>
                <a:latin typeface="Times New Roman" panose="02020603050405020304" pitchFamily="18" charset="0"/>
                <a:cs typeface="Times New Roman" panose="02020603050405020304" pitchFamily="18" charset="0"/>
              </a:rPr>
              <a:t>kʌləz</a:t>
            </a:r>
            <a:r>
              <a:rPr lang="en-US" altLang="zh-CN" sz="2400" b="1" dirty="0">
                <a:solidFill>
                  <a:srgbClr val="7030A0"/>
                </a:solidFill>
                <a:latin typeface="Times New Roman" panose="02020603050405020304" pitchFamily="18" charset="0"/>
                <a:cs typeface="Times New Roman" panose="02020603050405020304" pitchFamily="18" charset="0"/>
              </a:rPr>
              <a:t>/</a:t>
            </a:r>
            <a:endParaRPr lang="en-US" altLang="zh-CN" sz="24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0070C0"/>
                </a:solidFill>
                <a:latin typeface="Times New Roman" panose="02020603050405020304" pitchFamily="18" charset="0"/>
                <a:cs typeface="Times New Roman" panose="02020603050405020304" pitchFamily="18" charset="0"/>
              </a:rPr>
              <a:t>Red</a:t>
            </a:r>
            <a:r>
              <a:rPr lang="zh-CN" altLang="en-US" sz="2400" dirty="0">
                <a:solidFill>
                  <a:srgbClr val="0070C0"/>
                </a:solidFill>
                <a:latin typeface="Times New Roman" panose="02020603050405020304" pitchFamily="18" charset="0"/>
                <a:cs typeface="Times New Roman" panose="02020603050405020304" pitchFamily="18" charset="0"/>
              </a:rPr>
              <a:t>红色 </a:t>
            </a:r>
            <a:r>
              <a:rPr lang="en-US" altLang="zh-CN" sz="2400" dirty="0">
                <a:solidFill>
                  <a:srgbClr val="0070C0"/>
                </a:solidFill>
                <a:latin typeface="Times New Roman" panose="02020603050405020304" pitchFamily="18" charset="0"/>
                <a:cs typeface="Times New Roman" panose="02020603050405020304" pitchFamily="18" charset="0"/>
              </a:rPr>
              <a:t>/red/        yellow</a:t>
            </a:r>
            <a:r>
              <a:rPr lang="zh-CN" altLang="en-US" sz="2400" dirty="0">
                <a:solidFill>
                  <a:srgbClr val="0070C0"/>
                </a:solidFill>
                <a:latin typeface="Times New Roman" panose="02020603050405020304" pitchFamily="18" charset="0"/>
                <a:cs typeface="Times New Roman" panose="02020603050405020304" pitchFamily="18" charset="0"/>
              </a:rPr>
              <a:t>黄色 </a:t>
            </a:r>
            <a:r>
              <a:rPr lang="en-US" altLang="zh-CN" sz="2400" dirty="0">
                <a:solidFill>
                  <a:srgbClr val="0070C0"/>
                </a:solidFill>
                <a:latin typeface="Times New Roman" panose="02020603050405020304" pitchFamily="18" charset="0"/>
                <a:cs typeface="Times New Roman" panose="02020603050405020304" pitchFamily="18" charset="0"/>
              </a:rPr>
              <a:t>/'</a:t>
            </a:r>
            <a:r>
              <a:rPr lang="en-US" altLang="zh-CN" sz="2400" dirty="0" err="1">
                <a:solidFill>
                  <a:srgbClr val="0070C0"/>
                </a:solidFill>
                <a:latin typeface="Times New Roman" panose="02020603050405020304" pitchFamily="18" charset="0"/>
                <a:cs typeface="Times New Roman" panose="02020603050405020304" pitchFamily="18" charset="0"/>
              </a:rPr>
              <a:t>jeləu</a:t>
            </a:r>
            <a:r>
              <a:rPr lang="en-US" altLang="zh-CN" sz="2400" dirty="0">
                <a:solidFill>
                  <a:srgbClr val="0070C0"/>
                </a:solidFill>
                <a:latin typeface="Times New Roman" panose="02020603050405020304" pitchFamily="18" charset="0"/>
                <a:cs typeface="Times New Roman" panose="02020603050405020304" pitchFamily="18" charset="0"/>
              </a:rPr>
              <a:t>/     green</a:t>
            </a:r>
            <a:r>
              <a:rPr lang="zh-CN" altLang="en-US" sz="2400" dirty="0">
                <a:solidFill>
                  <a:srgbClr val="0070C0"/>
                </a:solidFill>
                <a:latin typeface="Times New Roman" panose="02020603050405020304" pitchFamily="18" charset="0"/>
                <a:cs typeface="Times New Roman" panose="02020603050405020304" pitchFamily="18" charset="0"/>
              </a:rPr>
              <a:t>绿色 </a:t>
            </a:r>
            <a:r>
              <a:rPr lang="en-US" altLang="zh-CN" sz="2400" dirty="0">
                <a:solidFill>
                  <a:srgbClr val="0070C0"/>
                </a:solidFill>
                <a:latin typeface="Times New Roman" panose="02020603050405020304" pitchFamily="18" charset="0"/>
                <a:cs typeface="Times New Roman" panose="02020603050405020304" pitchFamily="18" charset="0"/>
              </a:rPr>
              <a:t>/</a:t>
            </a:r>
            <a:r>
              <a:rPr lang="en-US" altLang="zh-CN" sz="2400" dirty="0" err="1">
                <a:solidFill>
                  <a:srgbClr val="0070C0"/>
                </a:solidFill>
                <a:latin typeface="Times New Roman" panose="02020603050405020304" pitchFamily="18" charset="0"/>
                <a:cs typeface="Times New Roman" panose="02020603050405020304" pitchFamily="18" charset="0"/>
              </a:rPr>
              <a:t>gri:n</a:t>
            </a:r>
            <a:r>
              <a:rPr lang="en-US" altLang="zh-CN" sz="2400" dirty="0">
                <a:solidFill>
                  <a:srgbClr val="0070C0"/>
                </a:solidFill>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A20000"/>
                </a:solidFill>
                <a:latin typeface="Times New Roman" panose="02020603050405020304" pitchFamily="18" charset="0"/>
                <a:cs typeface="Times New Roman" panose="02020603050405020304" pitchFamily="18" charset="0"/>
              </a:rPr>
              <a:t>blue </a:t>
            </a:r>
            <a:r>
              <a:rPr lang="zh-CN" altLang="en-US" sz="2400" dirty="0">
                <a:solidFill>
                  <a:srgbClr val="A20000"/>
                </a:solidFill>
                <a:latin typeface="Times New Roman" panose="02020603050405020304" pitchFamily="18" charset="0"/>
                <a:cs typeface="Times New Roman" panose="02020603050405020304" pitchFamily="18" charset="0"/>
              </a:rPr>
              <a:t>蓝色 </a:t>
            </a:r>
            <a:r>
              <a:rPr lang="en-US" altLang="zh-CN" sz="2400" dirty="0">
                <a:solidFill>
                  <a:srgbClr val="A20000"/>
                </a:solidFill>
                <a:latin typeface="Times New Roman" panose="02020603050405020304" pitchFamily="18" charset="0"/>
                <a:cs typeface="Times New Roman" panose="02020603050405020304" pitchFamily="18" charset="0"/>
              </a:rPr>
              <a:t>/</a:t>
            </a:r>
            <a:r>
              <a:rPr lang="en-US" altLang="zh-CN" sz="2400" dirty="0" err="1">
                <a:solidFill>
                  <a:srgbClr val="A20000"/>
                </a:solidFill>
                <a:latin typeface="Times New Roman" panose="02020603050405020304" pitchFamily="18" charset="0"/>
                <a:cs typeface="Times New Roman" panose="02020603050405020304" pitchFamily="18" charset="0"/>
              </a:rPr>
              <a:t>blu</a:t>
            </a:r>
            <a:r>
              <a:rPr lang="en-US" altLang="zh-CN" sz="2400" dirty="0">
                <a:solidFill>
                  <a:srgbClr val="A20000"/>
                </a:solidFill>
                <a:latin typeface="Times New Roman" panose="02020603050405020304" pitchFamily="18" charset="0"/>
                <a:cs typeface="Times New Roman" panose="02020603050405020304" pitchFamily="18" charset="0"/>
              </a:rPr>
              <a:t>:/      Purple</a:t>
            </a:r>
            <a:r>
              <a:rPr lang="zh-CN" altLang="en-US" sz="2400" dirty="0">
                <a:solidFill>
                  <a:srgbClr val="A20000"/>
                </a:solidFill>
                <a:latin typeface="Times New Roman" panose="02020603050405020304" pitchFamily="18" charset="0"/>
                <a:cs typeface="Times New Roman" panose="02020603050405020304" pitchFamily="18" charset="0"/>
              </a:rPr>
              <a:t>紫色 </a:t>
            </a:r>
            <a:r>
              <a:rPr lang="en-US" altLang="zh-CN" sz="2400" dirty="0">
                <a:solidFill>
                  <a:srgbClr val="A20000"/>
                </a:solidFill>
                <a:latin typeface="Times New Roman" panose="02020603050405020304" pitchFamily="18" charset="0"/>
                <a:cs typeface="Times New Roman" panose="02020603050405020304" pitchFamily="18" charset="0"/>
              </a:rPr>
              <a:t>/'</a:t>
            </a:r>
            <a:r>
              <a:rPr lang="en-US" altLang="zh-CN" sz="2400" dirty="0" err="1">
                <a:solidFill>
                  <a:srgbClr val="A20000"/>
                </a:solidFill>
                <a:latin typeface="Times New Roman" panose="02020603050405020304" pitchFamily="18" charset="0"/>
                <a:cs typeface="Times New Roman" panose="02020603050405020304" pitchFamily="18" charset="0"/>
              </a:rPr>
              <a:t>pɜːpl</a:t>
            </a:r>
            <a:r>
              <a:rPr lang="en-US" altLang="zh-CN" sz="2400" dirty="0">
                <a:solidFill>
                  <a:srgbClr val="A20000"/>
                </a:solidFill>
                <a:latin typeface="Times New Roman" panose="02020603050405020304" pitchFamily="18" charset="0"/>
                <a:cs typeface="Times New Roman" panose="02020603050405020304" pitchFamily="18" charset="0"/>
              </a:rPr>
              <a:t>/    pink</a:t>
            </a:r>
            <a:r>
              <a:rPr lang="zh-CN" altLang="en-US" sz="2400" dirty="0">
                <a:solidFill>
                  <a:srgbClr val="A20000"/>
                </a:solidFill>
                <a:latin typeface="Times New Roman" panose="02020603050405020304" pitchFamily="18" charset="0"/>
                <a:cs typeface="Times New Roman" panose="02020603050405020304" pitchFamily="18" charset="0"/>
              </a:rPr>
              <a:t>粉红色</a:t>
            </a:r>
            <a:r>
              <a:rPr lang="en-US" altLang="zh-CN" sz="2400" dirty="0">
                <a:solidFill>
                  <a:srgbClr val="A20000"/>
                </a:solidFill>
                <a:latin typeface="Times New Roman" panose="02020603050405020304" pitchFamily="18" charset="0"/>
                <a:cs typeface="Times New Roman" panose="02020603050405020304" pitchFamily="18" charset="0"/>
              </a:rPr>
              <a:t>/ </a:t>
            </a:r>
            <a:r>
              <a:rPr lang="en-US" altLang="zh-CN" sz="2400" dirty="0" err="1">
                <a:solidFill>
                  <a:srgbClr val="A20000"/>
                </a:solidFill>
                <a:latin typeface="Times New Roman" panose="02020603050405020304" pitchFamily="18" charset="0"/>
                <a:cs typeface="Times New Roman" panose="02020603050405020304" pitchFamily="18" charset="0"/>
              </a:rPr>
              <a:t>piŋk</a:t>
            </a:r>
            <a:r>
              <a:rPr lang="en-US" altLang="zh-CN" sz="2400" dirty="0">
                <a:solidFill>
                  <a:srgbClr val="A20000"/>
                </a:solidFill>
                <a:latin typeface="Times New Roman" panose="02020603050405020304" pitchFamily="18" charset="0"/>
                <a:cs typeface="Times New Roman" panose="02020603050405020304" pitchFamily="18" charset="0"/>
              </a:rPr>
              <a:t>/        </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white</a:t>
            </a:r>
            <a:r>
              <a:rPr lang="zh-CN" altLang="en-US" sz="2400" dirty="0">
                <a:solidFill>
                  <a:schemeClr val="accent4">
                    <a:lumMod val="75000"/>
                  </a:schemeClr>
                </a:solidFill>
                <a:latin typeface="Times New Roman" panose="02020603050405020304" pitchFamily="18" charset="0"/>
                <a:cs typeface="Times New Roman" panose="02020603050405020304" pitchFamily="18" charset="0"/>
              </a:rPr>
              <a:t>白色 </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/wait/     black</a:t>
            </a:r>
            <a:r>
              <a:rPr lang="zh-CN" altLang="en-US" sz="2400" dirty="0">
                <a:solidFill>
                  <a:schemeClr val="accent4">
                    <a:lumMod val="75000"/>
                  </a:schemeClr>
                </a:solidFill>
                <a:latin typeface="Times New Roman" panose="02020603050405020304" pitchFamily="18" charset="0"/>
                <a:cs typeface="Times New Roman" panose="02020603050405020304" pitchFamily="18" charset="0"/>
              </a:rPr>
              <a:t>黑色 </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a:t>
            </a:r>
            <a:r>
              <a:rPr lang="en-US" altLang="zh-CN" sz="2400" dirty="0" err="1">
                <a:solidFill>
                  <a:schemeClr val="accent4">
                    <a:lumMod val="75000"/>
                  </a:schemeClr>
                </a:solidFill>
                <a:latin typeface="Times New Roman" panose="02020603050405020304" pitchFamily="18" charset="0"/>
                <a:cs typeface="Times New Roman" panose="02020603050405020304" pitchFamily="18" charset="0"/>
              </a:rPr>
              <a:t>blæk</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  Orange</a:t>
            </a:r>
            <a:r>
              <a:rPr lang="zh-CN" altLang="en-US" sz="2400" dirty="0">
                <a:solidFill>
                  <a:schemeClr val="accent4">
                    <a:lumMod val="75000"/>
                  </a:schemeClr>
                </a:solidFill>
                <a:latin typeface="Times New Roman" panose="02020603050405020304" pitchFamily="18" charset="0"/>
                <a:cs typeface="Times New Roman" panose="02020603050405020304" pitchFamily="18" charset="0"/>
              </a:rPr>
              <a:t>橙色 </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a:t>
            </a:r>
            <a:r>
              <a:rPr lang="en-US" altLang="zh-CN" sz="2400" dirty="0" err="1">
                <a:solidFill>
                  <a:schemeClr val="accent4">
                    <a:lumMod val="75000"/>
                  </a:schemeClr>
                </a:solidFill>
                <a:latin typeface="Times New Roman" panose="02020603050405020304" pitchFamily="18" charset="0"/>
                <a:cs typeface="Times New Roman" panose="02020603050405020304" pitchFamily="18" charset="0"/>
              </a:rPr>
              <a:t>ɔrindʒ</a:t>
            </a:r>
            <a:r>
              <a:rPr lang="en-US" altLang="zh-CN" sz="2400" dirty="0">
                <a:solidFill>
                  <a:schemeClr val="accent4">
                    <a:lumMod val="75000"/>
                  </a:schemeClr>
                </a:solidFill>
                <a:latin typeface="Times New Roman" panose="02020603050405020304" pitchFamily="18" charset="0"/>
                <a:cs typeface="Times New Roman" panose="02020603050405020304" pitchFamily="18" charset="0"/>
              </a:rPr>
              <a:t>/</a:t>
            </a:r>
            <a:endParaRPr lang="en-US" altLang="zh-CN" sz="2400" dirty="0">
              <a:solidFill>
                <a:schemeClr val="accent4">
                  <a:lumMod val="75000"/>
                </a:schemeClr>
              </a:solidFill>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zh-CN" altLang="en-US" dirty="0"/>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462494" y="1930524"/>
            <a:ext cx="3606152" cy="2704614"/>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4:  Numbers and Colors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2200"/>
              </a:xfrm>
              <a:prstGeom prst="rect">
                <a:avLst/>
              </a:prstGeom>
              <a:no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9"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tags/tag1.xml><?xml version="1.0" encoding="utf-8"?>
<p:tagLst xmlns:p="http://schemas.openxmlformats.org/presentationml/2006/main">
  <p:tag name="ISPRING_PRESENTATION_TITLE" val="模板071.pptx"/>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3.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5.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9249</Words>
  <Application>WPS 演示</Application>
  <PresentationFormat>宽屏</PresentationFormat>
  <Paragraphs>619</Paragraphs>
  <Slides>32</Slides>
  <Notes>29</Notes>
  <HiddenSlides>0</HiddenSlides>
  <MMClips>1</MMClips>
  <ScaleCrop>false</ScaleCrop>
  <HeadingPairs>
    <vt:vector size="6" baseType="variant">
      <vt:variant>
        <vt:lpstr>已用的字体</vt:lpstr>
      </vt:variant>
      <vt:variant>
        <vt:i4>19</vt:i4>
      </vt:variant>
      <vt:variant>
        <vt:lpstr>主题</vt:lpstr>
      </vt:variant>
      <vt:variant>
        <vt:i4>5</vt:i4>
      </vt:variant>
      <vt:variant>
        <vt:lpstr>幻灯片标题</vt:lpstr>
      </vt:variant>
      <vt:variant>
        <vt:i4>32</vt:i4>
      </vt:variant>
    </vt:vector>
  </HeadingPairs>
  <TitlesOfParts>
    <vt:vector size="56" baseType="lpstr">
      <vt:lpstr>Arial</vt:lpstr>
      <vt:lpstr>宋体</vt:lpstr>
      <vt:lpstr>Wingdings</vt:lpstr>
      <vt:lpstr>Roboto condensed</vt:lpstr>
      <vt:lpstr>Segoe Print</vt:lpstr>
      <vt:lpstr>微软雅黑</vt:lpstr>
      <vt:lpstr>华康俪金黑W8(P)</vt:lpstr>
      <vt:lpstr>黑体</vt:lpstr>
      <vt:lpstr>经典繁仿黑</vt:lpstr>
      <vt:lpstr>Copperplate Gothic Bold</vt:lpstr>
      <vt:lpstr>Times New Roman</vt:lpstr>
      <vt:lpstr>Calibri</vt:lpstr>
      <vt:lpstr>Arial</vt:lpstr>
      <vt:lpstr>Rockwell</vt:lpstr>
      <vt:lpstr>Roboto Light</vt:lpstr>
      <vt:lpstr>Arial Unicode MS</vt:lpstr>
      <vt:lpstr>Calibri</vt:lpstr>
      <vt:lpstr>Open Sans Light</vt:lpstr>
      <vt:lpstr>Malgun Gothic</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2</cp:revision>
  <dcterms:created xsi:type="dcterms:W3CDTF">2024-06-13T01:21:59Z</dcterms:created>
  <dcterms:modified xsi:type="dcterms:W3CDTF">2024-06-13T01:26:05Z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2D647508A77244D78F02CBE98E96042E_12</vt:lpwstr>
  </property>
  <property fmtid="{D5CDD505-2E9C-101B-9397-08002B2CF9AE}" pid="3" name="KSOProductBuildVer">
    <vt:lpwstr>2052-12.1.0.16929</vt:lpwstr>
  </property>
</Properties>
</file>