
<file path=[Content_Types].xml><?xml version="1.0" encoding="utf-8"?>
<Types xmlns="http://schemas.openxmlformats.org/package/2006/content-types">
  <Default Extension="jpeg" ContentType="image/jpeg"/>
  <Default Extension="JPG" ContentType="image/.jpg"/>
  <Default Extension="wdp" ContentType="image/vnd.ms-photo"/>
  <Default Extension="png" ContentType="image/png"/>
  <Default Extension="gif" ContentType="image/gif"/>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91" r:id="rId3"/>
    <p:sldMasterId id="2147483721" r:id="rId4"/>
    <p:sldMasterId id="2147483751" r:id="rId5"/>
    <p:sldMasterId id="2147483781" r:id="rId6"/>
  </p:sldMasterIdLst>
  <p:notesMasterIdLst>
    <p:notesMasterId r:id="rId8"/>
  </p:notesMasterIdLst>
  <p:handoutMasterIdLst>
    <p:handoutMasterId r:id="rId38"/>
  </p:handoutMasterIdLst>
  <p:sldIdLst>
    <p:sldId id="430" r:id="rId7"/>
    <p:sldId id="458" r:id="rId9"/>
    <p:sldId id="433" r:id="rId10"/>
    <p:sldId id="434" r:id="rId11"/>
    <p:sldId id="350" r:id="rId12"/>
    <p:sldId id="459" r:id="rId13"/>
    <p:sldId id="437" r:id="rId14"/>
    <p:sldId id="460" r:id="rId15"/>
    <p:sldId id="435" r:id="rId16"/>
    <p:sldId id="461" r:id="rId17"/>
    <p:sldId id="374" r:id="rId18"/>
    <p:sldId id="440" r:id="rId19"/>
    <p:sldId id="465" r:id="rId20"/>
    <p:sldId id="466" r:id="rId21"/>
    <p:sldId id="467" r:id="rId22"/>
    <p:sldId id="468" r:id="rId23"/>
    <p:sldId id="462" r:id="rId24"/>
    <p:sldId id="439" r:id="rId25"/>
    <p:sldId id="470" r:id="rId26"/>
    <p:sldId id="463" r:id="rId27"/>
    <p:sldId id="441" r:id="rId28"/>
    <p:sldId id="471" r:id="rId29"/>
    <p:sldId id="472" r:id="rId30"/>
    <p:sldId id="473" r:id="rId31"/>
    <p:sldId id="464" r:id="rId32"/>
    <p:sldId id="386" r:id="rId33"/>
    <p:sldId id="474" r:id="rId34"/>
    <p:sldId id="485" r:id="rId35"/>
    <p:sldId id="486" r:id="rId36"/>
    <p:sldId id="455" r:id="rId37"/>
  </p:sldIdLst>
  <p:sldSz cx="12192000" cy="6858000"/>
  <p:notesSz cx="6858000" cy="9144000"/>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0000"/>
    <a:srgbClr val="A43D3A"/>
    <a:srgbClr val="F57E1B"/>
    <a:srgbClr val="F8A662"/>
    <a:srgbClr val="BF651B"/>
    <a:srgbClr val="D14D29"/>
    <a:srgbClr val="32AC95"/>
    <a:srgbClr val="A54E07"/>
    <a:srgbClr val="292929"/>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76" autoAdjust="0"/>
    <p:restoredTop sz="97450" autoAdjust="0"/>
  </p:normalViewPr>
  <p:slideViewPr>
    <p:cSldViewPr showGuides="1">
      <p:cViewPr varScale="1">
        <p:scale>
          <a:sx n="92" d="100"/>
          <a:sy n="92" d="100"/>
        </p:scale>
        <p:origin x="184" y="76"/>
      </p:cViewPr>
      <p:guideLst>
        <p:guide orient="horz" pos="2160"/>
        <p:guide pos="384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2880" y="-108"/>
      </p:cViewPr>
      <p:guideLst>
        <p:guide orient="horz" pos="2880"/>
        <p:guide pos="2164"/>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 Type="http://schemas.openxmlformats.org/officeDocument/2006/relationships/slideMaster" Target="slideMasters/slideMaster4.xml"/><Relationship Id="rId42" Type="http://schemas.openxmlformats.org/officeDocument/2006/relationships/tags" Target="tags/tag2.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Master" Target="slideMasters/slideMaster3.xml"/><Relationship Id="rId39" Type="http://schemas.openxmlformats.org/officeDocument/2006/relationships/presProps" Target="presProps.xml"/><Relationship Id="rId38" Type="http://schemas.openxmlformats.org/officeDocument/2006/relationships/handoutMaster" Target="handoutMasters/handoutMaster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FFD130D-AAC8-44A9-A3BE-2E1BA6D7C0AA}"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160B8F-FD91-447F-B347-C28456E58995}"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2972F9-58EA-40AC-93EB-2F165E6D99A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04664" y="683568"/>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203152-9403-460D-AF64-A1ED637F6C0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7" Type="http://schemas.openxmlformats.org/officeDocument/2006/relationships/theme" Target="../theme/theme1.xml"/><Relationship Id="rId46" Type="http://schemas.microsoft.com/office/2007/relationships/hdphoto" Target="../media/image8.wdp"/><Relationship Id="rId45" Type="http://schemas.openxmlformats.org/officeDocument/2006/relationships/image" Target="../media/image7.png"/><Relationship Id="rId44" Type="http://schemas.openxmlformats.org/officeDocument/2006/relationships/image" Target="../media/image6.jpeg"/><Relationship Id="rId43" Type="http://schemas.openxmlformats.org/officeDocument/2006/relationships/image" Target="../media/image5.jpeg"/><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51.xml"/><Relationship Id="rId8" Type="http://schemas.openxmlformats.org/officeDocument/2006/relationships/slideLayout" Target="../slideLayouts/slideLayout50.xml"/><Relationship Id="rId7" Type="http://schemas.openxmlformats.org/officeDocument/2006/relationships/slideLayout" Target="../slideLayouts/slideLayout49.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 Id="rId34" Type="http://schemas.openxmlformats.org/officeDocument/2006/relationships/theme" Target="../theme/theme2.xml"/><Relationship Id="rId33" Type="http://schemas.microsoft.com/office/2007/relationships/hdphoto" Target="../media/image8.wdp"/><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45.xml"/><Relationship Id="rId29" Type="http://schemas.openxmlformats.org/officeDocument/2006/relationships/slideLayout" Target="../slideLayouts/slideLayout71.xml"/><Relationship Id="rId28" Type="http://schemas.openxmlformats.org/officeDocument/2006/relationships/slideLayout" Target="../slideLayouts/slideLayout70.xml"/><Relationship Id="rId27" Type="http://schemas.openxmlformats.org/officeDocument/2006/relationships/slideLayout" Target="../slideLayouts/slideLayout69.xml"/><Relationship Id="rId26" Type="http://schemas.openxmlformats.org/officeDocument/2006/relationships/slideLayout" Target="../slideLayouts/slideLayout68.xml"/><Relationship Id="rId25" Type="http://schemas.openxmlformats.org/officeDocument/2006/relationships/slideLayout" Target="../slideLayouts/slideLayout67.xml"/><Relationship Id="rId24" Type="http://schemas.openxmlformats.org/officeDocument/2006/relationships/slideLayout" Target="../slideLayouts/slideLayout66.xml"/><Relationship Id="rId23" Type="http://schemas.openxmlformats.org/officeDocument/2006/relationships/slideLayout" Target="../slideLayouts/slideLayout65.xml"/><Relationship Id="rId22" Type="http://schemas.openxmlformats.org/officeDocument/2006/relationships/slideLayout" Target="../slideLayouts/slideLayout64.xml"/><Relationship Id="rId21" Type="http://schemas.openxmlformats.org/officeDocument/2006/relationships/slideLayout" Target="../slideLayouts/slideLayout63.xml"/><Relationship Id="rId20" Type="http://schemas.openxmlformats.org/officeDocument/2006/relationships/slideLayout" Target="../slideLayouts/slideLayout62.xml"/><Relationship Id="rId2" Type="http://schemas.openxmlformats.org/officeDocument/2006/relationships/slideLayout" Target="../slideLayouts/slideLayout44.xml"/><Relationship Id="rId19" Type="http://schemas.openxmlformats.org/officeDocument/2006/relationships/slideLayout" Target="../slideLayouts/slideLayout61.xml"/><Relationship Id="rId18" Type="http://schemas.openxmlformats.org/officeDocument/2006/relationships/slideLayout" Target="../slideLayouts/slideLayout60.xml"/><Relationship Id="rId17" Type="http://schemas.openxmlformats.org/officeDocument/2006/relationships/slideLayout" Target="../slideLayouts/slideLayout59.xml"/><Relationship Id="rId16" Type="http://schemas.openxmlformats.org/officeDocument/2006/relationships/slideLayout" Target="../slideLayouts/slideLayout58.xml"/><Relationship Id="rId15" Type="http://schemas.openxmlformats.org/officeDocument/2006/relationships/slideLayout" Target="../slideLayouts/slideLayout57.xml"/><Relationship Id="rId14" Type="http://schemas.openxmlformats.org/officeDocument/2006/relationships/slideLayout" Target="../slideLayouts/slideLayout56.xml"/><Relationship Id="rId13" Type="http://schemas.openxmlformats.org/officeDocument/2006/relationships/slideLayout" Target="../slideLayouts/slideLayout55.xml"/><Relationship Id="rId12" Type="http://schemas.openxmlformats.org/officeDocument/2006/relationships/slideLayout" Target="../slideLayouts/slideLayout54.xml"/><Relationship Id="rId11" Type="http://schemas.openxmlformats.org/officeDocument/2006/relationships/slideLayout" Target="../slideLayouts/slideLayout53.xml"/><Relationship Id="rId10" Type="http://schemas.openxmlformats.org/officeDocument/2006/relationships/slideLayout" Target="../slideLayouts/slideLayout52.xml"/><Relationship Id="rId1"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80.xml"/><Relationship Id="rId8" Type="http://schemas.openxmlformats.org/officeDocument/2006/relationships/slideLayout" Target="../slideLayouts/slideLayout79.xml"/><Relationship Id="rId7" Type="http://schemas.openxmlformats.org/officeDocument/2006/relationships/slideLayout" Target="../slideLayouts/slideLayout78.xml"/><Relationship Id="rId6" Type="http://schemas.openxmlformats.org/officeDocument/2006/relationships/slideLayout" Target="../slideLayouts/slideLayout77.xml"/><Relationship Id="rId5" Type="http://schemas.openxmlformats.org/officeDocument/2006/relationships/slideLayout" Target="../slideLayouts/slideLayout76.xml"/><Relationship Id="rId4" Type="http://schemas.openxmlformats.org/officeDocument/2006/relationships/slideLayout" Target="../slideLayouts/slideLayout75.xml"/><Relationship Id="rId34" Type="http://schemas.openxmlformats.org/officeDocument/2006/relationships/theme" Target="../theme/theme3.xml"/><Relationship Id="rId33" Type="http://schemas.microsoft.com/office/2007/relationships/hdphoto" Target="../media/image8.wdp"/><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74.xml"/><Relationship Id="rId29" Type="http://schemas.openxmlformats.org/officeDocument/2006/relationships/slideLayout" Target="../slideLayouts/slideLayout100.xml"/><Relationship Id="rId28" Type="http://schemas.openxmlformats.org/officeDocument/2006/relationships/slideLayout" Target="../slideLayouts/slideLayout99.xml"/><Relationship Id="rId27" Type="http://schemas.openxmlformats.org/officeDocument/2006/relationships/slideLayout" Target="../slideLayouts/slideLayout98.xml"/><Relationship Id="rId26" Type="http://schemas.openxmlformats.org/officeDocument/2006/relationships/slideLayout" Target="../slideLayouts/slideLayout97.xml"/><Relationship Id="rId25" Type="http://schemas.openxmlformats.org/officeDocument/2006/relationships/slideLayout" Target="../slideLayouts/slideLayout96.xml"/><Relationship Id="rId24" Type="http://schemas.openxmlformats.org/officeDocument/2006/relationships/slideLayout" Target="../slideLayouts/slideLayout95.xml"/><Relationship Id="rId23" Type="http://schemas.openxmlformats.org/officeDocument/2006/relationships/slideLayout" Target="../slideLayouts/slideLayout94.xml"/><Relationship Id="rId22" Type="http://schemas.openxmlformats.org/officeDocument/2006/relationships/slideLayout" Target="../slideLayouts/slideLayout93.xml"/><Relationship Id="rId21" Type="http://schemas.openxmlformats.org/officeDocument/2006/relationships/slideLayout" Target="../slideLayouts/slideLayout92.xml"/><Relationship Id="rId20" Type="http://schemas.openxmlformats.org/officeDocument/2006/relationships/slideLayout" Target="../slideLayouts/slideLayout91.xml"/><Relationship Id="rId2" Type="http://schemas.openxmlformats.org/officeDocument/2006/relationships/slideLayout" Target="../slideLayouts/slideLayout73.xml"/><Relationship Id="rId19" Type="http://schemas.openxmlformats.org/officeDocument/2006/relationships/slideLayout" Target="../slideLayouts/slideLayout90.xml"/><Relationship Id="rId18" Type="http://schemas.openxmlformats.org/officeDocument/2006/relationships/slideLayout" Target="../slideLayouts/slideLayout89.xml"/><Relationship Id="rId17" Type="http://schemas.openxmlformats.org/officeDocument/2006/relationships/slideLayout" Target="../slideLayouts/slideLayout88.xml"/><Relationship Id="rId16" Type="http://schemas.openxmlformats.org/officeDocument/2006/relationships/slideLayout" Target="../slideLayouts/slideLayout87.xml"/><Relationship Id="rId15" Type="http://schemas.openxmlformats.org/officeDocument/2006/relationships/slideLayout" Target="../slideLayouts/slideLayout86.xml"/><Relationship Id="rId14" Type="http://schemas.openxmlformats.org/officeDocument/2006/relationships/slideLayout" Target="../slideLayouts/slideLayout85.xml"/><Relationship Id="rId13" Type="http://schemas.openxmlformats.org/officeDocument/2006/relationships/slideLayout" Target="../slideLayouts/slideLayout84.xml"/><Relationship Id="rId12" Type="http://schemas.openxmlformats.org/officeDocument/2006/relationships/slideLayout" Target="../slideLayouts/slideLayout83.xml"/><Relationship Id="rId11" Type="http://schemas.openxmlformats.org/officeDocument/2006/relationships/slideLayout" Target="../slideLayouts/slideLayout82.xml"/><Relationship Id="rId10" Type="http://schemas.openxmlformats.org/officeDocument/2006/relationships/slideLayout" Target="../slideLayouts/slideLayout81.xml"/><Relationship Id="rId1" Type="http://schemas.openxmlformats.org/officeDocument/2006/relationships/slideLayout" Target="../slideLayouts/slideLayout72.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109.xml"/><Relationship Id="rId8" Type="http://schemas.openxmlformats.org/officeDocument/2006/relationships/slideLayout" Target="../slideLayouts/slideLayout108.xml"/><Relationship Id="rId7" Type="http://schemas.openxmlformats.org/officeDocument/2006/relationships/slideLayout" Target="../slideLayouts/slideLayout107.xml"/><Relationship Id="rId6" Type="http://schemas.openxmlformats.org/officeDocument/2006/relationships/slideLayout" Target="../slideLayouts/slideLayout106.xml"/><Relationship Id="rId5" Type="http://schemas.openxmlformats.org/officeDocument/2006/relationships/slideLayout" Target="../slideLayouts/slideLayout105.xml"/><Relationship Id="rId4" Type="http://schemas.openxmlformats.org/officeDocument/2006/relationships/slideLayout" Target="../slideLayouts/slideLayout104.xml"/><Relationship Id="rId34" Type="http://schemas.openxmlformats.org/officeDocument/2006/relationships/theme" Target="../theme/theme4.xml"/><Relationship Id="rId33" Type="http://schemas.microsoft.com/office/2007/relationships/hdphoto" Target="../media/image8.wdp"/><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103.xml"/><Relationship Id="rId29" Type="http://schemas.openxmlformats.org/officeDocument/2006/relationships/slideLayout" Target="../slideLayouts/slideLayout129.xml"/><Relationship Id="rId28" Type="http://schemas.openxmlformats.org/officeDocument/2006/relationships/slideLayout" Target="../slideLayouts/slideLayout128.xml"/><Relationship Id="rId27" Type="http://schemas.openxmlformats.org/officeDocument/2006/relationships/slideLayout" Target="../slideLayouts/slideLayout127.xml"/><Relationship Id="rId26" Type="http://schemas.openxmlformats.org/officeDocument/2006/relationships/slideLayout" Target="../slideLayouts/slideLayout126.xml"/><Relationship Id="rId25" Type="http://schemas.openxmlformats.org/officeDocument/2006/relationships/slideLayout" Target="../slideLayouts/slideLayout125.xml"/><Relationship Id="rId24" Type="http://schemas.openxmlformats.org/officeDocument/2006/relationships/slideLayout" Target="../slideLayouts/slideLayout124.xml"/><Relationship Id="rId23" Type="http://schemas.openxmlformats.org/officeDocument/2006/relationships/slideLayout" Target="../slideLayouts/slideLayout123.xml"/><Relationship Id="rId22" Type="http://schemas.openxmlformats.org/officeDocument/2006/relationships/slideLayout" Target="../slideLayouts/slideLayout122.xml"/><Relationship Id="rId21" Type="http://schemas.openxmlformats.org/officeDocument/2006/relationships/slideLayout" Target="../slideLayouts/slideLayout121.xml"/><Relationship Id="rId20" Type="http://schemas.openxmlformats.org/officeDocument/2006/relationships/slideLayout" Target="../slideLayouts/slideLayout120.xml"/><Relationship Id="rId2" Type="http://schemas.openxmlformats.org/officeDocument/2006/relationships/slideLayout" Target="../slideLayouts/slideLayout102.xml"/><Relationship Id="rId19" Type="http://schemas.openxmlformats.org/officeDocument/2006/relationships/slideLayout" Target="../slideLayouts/slideLayout119.xml"/><Relationship Id="rId18" Type="http://schemas.openxmlformats.org/officeDocument/2006/relationships/slideLayout" Target="../slideLayouts/slideLayout118.xml"/><Relationship Id="rId17" Type="http://schemas.openxmlformats.org/officeDocument/2006/relationships/slideLayout" Target="../slideLayouts/slideLayout117.xml"/><Relationship Id="rId16" Type="http://schemas.openxmlformats.org/officeDocument/2006/relationships/slideLayout" Target="../slideLayouts/slideLayout116.xml"/><Relationship Id="rId15" Type="http://schemas.openxmlformats.org/officeDocument/2006/relationships/slideLayout" Target="../slideLayouts/slideLayout115.xml"/><Relationship Id="rId14" Type="http://schemas.openxmlformats.org/officeDocument/2006/relationships/slideLayout" Target="../slideLayouts/slideLayout114.xml"/><Relationship Id="rId13" Type="http://schemas.openxmlformats.org/officeDocument/2006/relationships/slideLayout" Target="../slideLayouts/slideLayout113.xml"/><Relationship Id="rId12" Type="http://schemas.openxmlformats.org/officeDocument/2006/relationships/slideLayout" Target="../slideLayouts/slideLayout112.xml"/><Relationship Id="rId11" Type="http://schemas.openxmlformats.org/officeDocument/2006/relationships/slideLayout" Target="../slideLayouts/slideLayout111.xml"/><Relationship Id="rId10" Type="http://schemas.openxmlformats.org/officeDocument/2006/relationships/slideLayout" Target="../slideLayouts/slideLayout110.xml"/><Relationship Id="rId1" Type="http://schemas.openxmlformats.org/officeDocument/2006/relationships/slideLayout" Target="../slideLayouts/slideLayout101.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138.xml"/><Relationship Id="rId8" Type="http://schemas.openxmlformats.org/officeDocument/2006/relationships/slideLayout" Target="../slideLayouts/slideLayout137.xml"/><Relationship Id="rId7" Type="http://schemas.openxmlformats.org/officeDocument/2006/relationships/slideLayout" Target="../slideLayouts/slideLayout136.xml"/><Relationship Id="rId6" Type="http://schemas.openxmlformats.org/officeDocument/2006/relationships/slideLayout" Target="../slideLayouts/slideLayout135.xml"/><Relationship Id="rId5" Type="http://schemas.openxmlformats.org/officeDocument/2006/relationships/slideLayout" Target="../slideLayouts/slideLayout134.xml"/><Relationship Id="rId4" Type="http://schemas.openxmlformats.org/officeDocument/2006/relationships/slideLayout" Target="../slideLayouts/slideLayout133.xml"/><Relationship Id="rId34" Type="http://schemas.openxmlformats.org/officeDocument/2006/relationships/theme" Target="../theme/theme5.xml"/><Relationship Id="rId33" Type="http://schemas.microsoft.com/office/2007/relationships/hdphoto" Target="../media/image8.wdp"/><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132.xml"/><Relationship Id="rId29" Type="http://schemas.openxmlformats.org/officeDocument/2006/relationships/slideLayout" Target="../slideLayouts/slideLayout158.xml"/><Relationship Id="rId28" Type="http://schemas.openxmlformats.org/officeDocument/2006/relationships/slideLayout" Target="../slideLayouts/slideLayout157.xml"/><Relationship Id="rId27" Type="http://schemas.openxmlformats.org/officeDocument/2006/relationships/slideLayout" Target="../slideLayouts/slideLayout156.xml"/><Relationship Id="rId26" Type="http://schemas.openxmlformats.org/officeDocument/2006/relationships/slideLayout" Target="../slideLayouts/slideLayout155.xml"/><Relationship Id="rId25" Type="http://schemas.openxmlformats.org/officeDocument/2006/relationships/slideLayout" Target="../slideLayouts/slideLayout154.xml"/><Relationship Id="rId24" Type="http://schemas.openxmlformats.org/officeDocument/2006/relationships/slideLayout" Target="../slideLayouts/slideLayout153.xml"/><Relationship Id="rId23" Type="http://schemas.openxmlformats.org/officeDocument/2006/relationships/slideLayout" Target="../slideLayouts/slideLayout152.xml"/><Relationship Id="rId22" Type="http://schemas.openxmlformats.org/officeDocument/2006/relationships/slideLayout" Target="../slideLayouts/slideLayout151.xml"/><Relationship Id="rId21" Type="http://schemas.openxmlformats.org/officeDocument/2006/relationships/slideLayout" Target="../slideLayouts/slideLayout150.xml"/><Relationship Id="rId20" Type="http://schemas.openxmlformats.org/officeDocument/2006/relationships/slideLayout" Target="../slideLayouts/slideLayout149.xml"/><Relationship Id="rId2" Type="http://schemas.openxmlformats.org/officeDocument/2006/relationships/slideLayout" Target="../slideLayouts/slideLayout131.xml"/><Relationship Id="rId19" Type="http://schemas.openxmlformats.org/officeDocument/2006/relationships/slideLayout" Target="../slideLayouts/slideLayout148.xml"/><Relationship Id="rId18" Type="http://schemas.openxmlformats.org/officeDocument/2006/relationships/slideLayout" Target="../slideLayouts/slideLayout147.xml"/><Relationship Id="rId17" Type="http://schemas.openxmlformats.org/officeDocument/2006/relationships/slideLayout" Target="../slideLayouts/slideLayout146.xml"/><Relationship Id="rId16" Type="http://schemas.openxmlformats.org/officeDocument/2006/relationships/slideLayout" Target="../slideLayouts/slideLayout145.xml"/><Relationship Id="rId15" Type="http://schemas.openxmlformats.org/officeDocument/2006/relationships/slideLayout" Target="../slideLayouts/slideLayout144.xml"/><Relationship Id="rId14" Type="http://schemas.openxmlformats.org/officeDocument/2006/relationships/slideLayout" Target="../slideLayouts/slideLayout143.xml"/><Relationship Id="rId13" Type="http://schemas.openxmlformats.org/officeDocument/2006/relationships/slideLayout" Target="../slideLayouts/slideLayout142.xml"/><Relationship Id="rId12" Type="http://schemas.openxmlformats.org/officeDocument/2006/relationships/slideLayout" Target="../slideLayouts/slideLayout141.xml"/><Relationship Id="rId11" Type="http://schemas.openxmlformats.org/officeDocument/2006/relationships/slideLayout" Target="../slideLayouts/slideLayout140.xml"/><Relationship Id="rId10" Type="http://schemas.openxmlformats.org/officeDocument/2006/relationships/slideLayout" Target="../slideLayouts/slideLayout139.xml"/><Relationship Id="rId1" Type="http://schemas.openxmlformats.org/officeDocument/2006/relationships/slideLayout" Target="../slideLayouts/slideLayout1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grpSp>
        <p:nvGrpSpPr>
          <p:cNvPr id="17"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43"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矩形 3"/>
          <p:cNvSpPr/>
          <p:nvPr userDrawn="1"/>
        </p:nvSpPr>
        <p:spPr>
          <a:xfrm>
            <a:off x="0" y="759368"/>
            <a:ext cx="12192000" cy="6098632"/>
          </a:xfrm>
          <a:prstGeom prst="rect">
            <a:avLst/>
          </a:prstGeom>
          <a:blipFill dpi="0" rotWithShape="1">
            <a:blip r:embed="rId44"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rot="2700000">
            <a:off x="-26608" y="203365"/>
            <a:ext cx="489479" cy="489479"/>
          </a:xfrm>
          <a:prstGeom prst="rect">
            <a:avLst/>
          </a:prstGeom>
          <a:blipFill dpi="0" rotWithShape="1">
            <a:blip r:embed="rId45" cstate="print">
              <a:extLst>
                <a:ext uri="{BEBA8EAE-BF5A-486C-A8C5-ECC9F3942E4B}">
                  <a14:imgProps xmlns:a14="http://schemas.microsoft.com/office/drawing/2010/main">
                    <a14:imgLayer r:embed="rId46">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grpSp>
        <p:nvGrpSpPr>
          <p:cNvPr id="2"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矩形 3"/>
          <p:cNvSpPr/>
          <p:nvPr userDrawn="1"/>
        </p:nvSpPr>
        <p:spPr>
          <a:xfrm>
            <a:off x="0" y="759368"/>
            <a:ext cx="12192000" cy="6098632"/>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userDrawn="1"/>
        </p:nvSpPr>
        <p:spPr>
          <a:xfrm rot="2700000">
            <a:off x="-26608" y="203365"/>
            <a:ext cx="489479" cy="489479"/>
          </a:xfrm>
          <a:prstGeom prst="rect">
            <a:avLst/>
          </a:prstGeom>
          <a:blipFill dpi="0" rotWithShape="1">
            <a:blip r:embed="rId32" cstate="print">
              <a:extLst>
                <a:ext uri="{BEBA8EAE-BF5A-486C-A8C5-ECC9F3942E4B}">
                  <a14:imgProps xmlns:a14="http://schemas.microsoft.com/office/drawing/2010/main">
                    <a14:imgLayer r:embed="rId33">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16" r:id="rId25"/>
    <p:sldLayoutId id="2147483717" r:id="rId26"/>
    <p:sldLayoutId id="2147483718" r:id="rId27"/>
    <p:sldLayoutId id="2147483719" r:id="rId28"/>
    <p:sldLayoutId id="2147483720" r:id="rId29"/>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grpSp>
        <p:nvGrpSpPr>
          <p:cNvPr id="2"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矩形 3"/>
          <p:cNvSpPr/>
          <p:nvPr userDrawn="1"/>
        </p:nvSpPr>
        <p:spPr>
          <a:xfrm>
            <a:off x="0" y="759368"/>
            <a:ext cx="12192000" cy="6098632"/>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userDrawn="1"/>
        </p:nvSpPr>
        <p:spPr>
          <a:xfrm rot="2700000">
            <a:off x="-26608" y="203365"/>
            <a:ext cx="489479" cy="489479"/>
          </a:xfrm>
          <a:prstGeom prst="rect">
            <a:avLst/>
          </a:prstGeom>
          <a:blipFill dpi="0" rotWithShape="1">
            <a:blip r:embed="rId32" cstate="print">
              <a:extLst>
                <a:ext uri="{BEBA8EAE-BF5A-486C-A8C5-ECC9F3942E4B}">
                  <a14:imgProps xmlns:a14="http://schemas.microsoft.com/office/drawing/2010/main">
                    <a14:imgLayer r:embed="rId33">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 id="2147483736" r:id="rId15"/>
    <p:sldLayoutId id="2147483737" r:id="rId16"/>
    <p:sldLayoutId id="2147483738" r:id="rId17"/>
    <p:sldLayoutId id="2147483739" r:id="rId18"/>
    <p:sldLayoutId id="2147483740" r:id="rId19"/>
    <p:sldLayoutId id="2147483741" r:id="rId20"/>
    <p:sldLayoutId id="2147483742" r:id="rId21"/>
    <p:sldLayoutId id="2147483743" r:id="rId22"/>
    <p:sldLayoutId id="2147483744" r:id="rId23"/>
    <p:sldLayoutId id="2147483745" r:id="rId24"/>
    <p:sldLayoutId id="2147483746" r:id="rId25"/>
    <p:sldLayoutId id="2147483747" r:id="rId26"/>
    <p:sldLayoutId id="2147483748" r:id="rId27"/>
    <p:sldLayoutId id="2147483749" r:id="rId28"/>
    <p:sldLayoutId id="2147483750" r:id="rId29"/>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grpSp>
        <p:nvGrpSpPr>
          <p:cNvPr id="2"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矩形 3"/>
          <p:cNvSpPr/>
          <p:nvPr userDrawn="1"/>
        </p:nvSpPr>
        <p:spPr>
          <a:xfrm>
            <a:off x="0" y="759368"/>
            <a:ext cx="12192000" cy="6098632"/>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userDrawn="1"/>
        </p:nvSpPr>
        <p:spPr>
          <a:xfrm rot="2700000">
            <a:off x="-26608" y="203365"/>
            <a:ext cx="489479" cy="489479"/>
          </a:xfrm>
          <a:prstGeom prst="rect">
            <a:avLst/>
          </a:prstGeom>
          <a:blipFill dpi="0" rotWithShape="1">
            <a:blip r:embed="rId32" cstate="print">
              <a:extLst>
                <a:ext uri="{BEBA8EAE-BF5A-486C-A8C5-ECC9F3942E4B}">
                  <a14:imgProps xmlns:a14="http://schemas.microsoft.com/office/drawing/2010/main">
                    <a14:imgLayer r:embed="rId33">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 id="2147483767" r:id="rId16"/>
    <p:sldLayoutId id="2147483768" r:id="rId17"/>
    <p:sldLayoutId id="2147483769" r:id="rId18"/>
    <p:sldLayoutId id="2147483770" r:id="rId19"/>
    <p:sldLayoutId id="2147483771" r:id="rId20"/>
    <p:sldLayoutId id="2147483772" r:id="rId21"/>
    <p:sldLayoutId id="2147483773" r:id="rId22"/>
    <p:sldLayoutId id="2147483774" r:id="rId23"/>
    <p:sldLayoutId id="2147483775" r:id="rId24"/>
    <p:sldLayoutId id="2147483776" r:id="rId25"/>
    <p:sldLayoutId id="2147483777" r:id="rId26"/>
    <p:sldLayoutId id="2147483778" r:id="rId27"/>
    <p:sldLayoutId id="2147483779" r:id="rId28"/>
    <p:sldLayoutId id="2147483780" r:id="rId29"/>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grpSp>
        <p:nvGrpSpPr>
          <p:cNvPr id="2"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矩形 3"/>
          <p:cNvSpPr/>
          <p:nvPr userDrawn="1"/>
        </p:nvSpPr>
        <p:spPr>
          <a:xfrm>
            <a:off x="0" y="759368"/>
            <a:ext cx="12192000" cy="6098632"/>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userDrawn="1"/>
        </p:nvSpPr>
        <p:spPr>
          <a:xfrm rot="2700000">
            <a:off x="-26608" y="203365"/>
            <a:ext cx="489479" cy="489479"/>
          </a:xfrm>
          <a:prstGeom prst="rect">
            <a:avLst/>
          </a:prstGeom>
          <a:blipFill dpi="0" rotWithShape="1">
            <a:blip r:embed="rId32" cstate="print">
              <a:extLst>
                <a:ext uri="{BEBA8EAE-BF5A-486C-A8C5-ECC9F3942E4B}">
                  <a14:imgProps xmlns:a14="http://schemas.microsoft.com/office/drawing/2010/main">
                    <a14:imgLayer r:embed="rId33">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7" r:id="rId16"/>
    <p:sldLayoutId id="2147483798" r:id="rId17"/>
    <p:sldLayoutId id="2147483799" r:id="rId18"/>
    <p:sldLayoutId id="2147483800" r:id="rId19"/>
    <p:sldLayoutId id="2147483801" r:id="rId20"/>
    <p:sldLayoutId id="2147483802" r:id="rId21"/>
    <p:sldLayoutId id="2147483803" r:id="rId22"/>
    <p:sldLayoutId id="2147483804" r:id="rId23"/>
    <p:sldLayoutId id="2147483805" r:id="rId24"/>
    <p:sldLayoutId id="2147483806" r:id="rId25"/>
    <p:sldLayoutId id="2147483807" r:id="rId26"/>
    <p:sldLayoutId id="2147483808" r:id="rId27"/>
    <p:sldLayoutId id="2147483809" r:id="rId28"/>
    <p:sldLayoutId id="2147483810" r:id="rId29"/>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1.xml"/><Relationship Id="rId7" Type="http://schemas.openxmlformats.org/officeDocument/2006/relationships/image" Target="../media/image14.png"/><Relationship Id="rId6" Type="http://schemas.microsoft.com/office/2007/relationships/media" Target="../media/media1.mp3"/><Relationship Id="rId5" Type="http://schemas.openxmlformats.org/officeDocument/2006/relationships/audio" Target="../media/media1.mp3"/><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2.xml"/><Relationship Id="rId1"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9.xml"/><Relationship Id="rId1"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1.xml"/><Relationship Id="rId1" Type="http://schemas.openxmlformats.org/officeDocument/2006/relationships/image" Target="../media/image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8.xml"/><Relationship Id="rId1"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image" Target="../media/image26.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8.xml"/><Relationship Id="rId1" Type="http://schemas.openxmlformats.org/officeDocument/2006/relationships/image" Target="../media/image27.GIF"/></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8.xml"/><Relationship Id="rId1" Type="http://schemas.openxmlformats.org/officeDocument/2006/relationships/image" Target="../media/image27.GI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0.xml"/><Relationship Id="rId1" Type="http://schemas.openxmlformats.org/officeDocument/2006/relationships/image" Target="../media/image6.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9.xml"/><Relationship Id="rId1" Type="http://schemas.openxmlformats.org/officeDocument/2006/relationships/image" Target="../media/image28.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9.xml"/><Relationship Id="rId1" Type="http://schemas.openxmlformats.org/officeDocument/2006/relationships/image" Target="../media/image28.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1.xml"/><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5.xml"/><Relationship Id="rId2" Type="http://schemas.microsoft.com/office/2007/relationships/hdphoto" Target="../media/image18.wdp"/><Relationship Id="rId1"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5.xml"/><Relationship Id="rId2" Type="http://schemas.openxmlformats.org/officeDocument/2006/relationships/image" Target="../media/image19.png"/><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3" name="矩形 2"/>
          <p:cNvSpPr/>
          <p:nvPr/>
        </p:nvSpPr>
        <p:spPr>
          <a:xfrm rot="2700000">
            <a:off x="-1104800" y="1838422"/>
            <a:ext cx="2886115" cy="2886115"/>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18900000">
            <a:off x="1612147" y="1354547"/>
            <a:ext cx="1533803" cy="1533803"/>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
        <p:nvSpPr>
          <p:cNvPr id="6" name="矩形 5"/>
          <p:cNvSpPr/>
          <p:nvPr/>
        </p:nvSpPr>
        <p:spPr>
          <a:xfrm rot="2700000">
            <a:off x="2234259" y="2906152"/>
            <a:ext cx="1939366" cy="193936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18900000">
            <a:off x="1065700" y="4260885"/>
            <a:ext cx="1533803" cy="153380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10" name="矩形 9"/>
          <p:cNvSpPr/>
          <p:nvPr/>
        </p:nvSpPr>
        <p:spPr>
          <a:xfrm rot="18900000">
            <a:off x="4399029" y="2593053"/>
            <a:ext cx="1533803" cy="153380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2700000">
            <a:off x="5712637" y="3318516"/>
            <a:ext cx="2321182" cy="2321182"/>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
        <p:nvSpPr>
          <p:cNvPr id="7" name="矩形 6"/>
          <p:cNvSpPr/>
          <p:nvPr/>
        </p:nvSpPr>
        <p:spPr>
          <a:xfrm rot="18900000">
            <a:off x="4219046" y="4085953"/>
            <a:ext cx="752900" cy="752899"/>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13" name="矩形 12"/>
          <p:cNvSpPr/>
          <p:nvPr/>
        </p:nvSpPr>
        <p:spPr>
          <a:xfrm rot="18900000">
            <a:off x="5891186" y="2397577"/>
            <a:ext cx="752900" cy="752899"/>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12" name="矩形 11"/>
          <p:cNvSpPr/>
          <p:nvPr/>
        </p:nvSpPr>
        <p:spPr>
          <a:xfrm>
            <a:off x="8616280" y="4581128"/>
            <a:ext cx="3131790" cy="108012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3200" b="1" dirty="0"/>
              <a:t>Unit 3:  My Future Job</a:t>
            </a:r>
            <a:endParaRPr lang="zh-CN" altLang="en-US" sz="3200" dirty="0">
              <a:latin typeface="微软雅黑" panose="020B0503020204020204" pitchFamily="34" charset="-122"/>
              <a:ea typeface="微软雅黑" panose="020B0503020204020204" pitchFamily="34" charset="-122"/>
            </a:endParaRPr>
          </a:p>
        </p:txBody>
      </p:sp>
      <p:sp>
        <p:nvSpPr>
          <p:cNvPr id="14" name="TextBox 13"/>
          <p:cNvSpPr txBox="1"/>
          <p:nvPr/>
        </p:nvSpPr>
        <p:spPr>
          <a:xfrm>
            <a:off x="8184232" y="3140968"/>
            <a:ext cx="3877985" cy="646331"/>
          </a:xfrm>
          <a:prstGeom prst="rect">
            <a:avLst/>
          </a:prstGeom>
          <a:noFill/>
        </p:spPr>
        <p:txBody>
          <a:bodyPr wrap="none" rtlCol="0">
            <a:spAutoFit/>
          </a:bodyPr>
          <a:lstStyle/>
          <a:p>
            <a:r>
              <a:rPr lang="zh-CN" alt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幼儿教师英语口语</a:t>
            </a:r>
            <a:endParaRPr lang="zh-CN" alt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endParaRPr>
          </a:p>
        </p:txBody>
      </p:sp>
      <p:sp>
        <p:nvSpPr>
          <p:cNvPr id="20" name="TextBox 19"/>
          <p:cNvSpPr txBox="1"/>
          <p:nvPr/>
        </p:nvSpPr>
        <p:spPr>
          <a:xfrm>
            <a:off x="6023992" y="11330"/>
            <a:ext cx="5976664" cy="2123658"/>
          </a:xfrm>
          <a:prstGeom prst="rect">
            <a:avLst/>
          </a:prstGeom>
          <a:noFill/>
        </p:spPr>
        <p:txBody>
          <a:bodyPr wrap="square" rtlCol="0">
            <a:spAutoFit/>
          </a:bodyPr>
          <a:lstStyle/>
          <a:p>
            <a:r>
              <a:rPr lang="en-US" altLang="zh-CN" sz="4400" dirty="0">
                <a:solidFill>
                  <a:srgbClr val="7030A0"/>
                </a:solidFill>
                <a:latin typeface="Copperplate Gothic Bold" pitchFamily="34" charset="0"/>
              </a:rPr>
              <a:t>Oral English for Nursery School Teachers</a:t>
            </a:r>
            <a:endParaRPr lang="en-US" altLang="zh-CN" sz="4400" dirty="0">
              <a:solidFill>
                <a:srgbClr val="7030A0"/>
              </a:solidFill>
              <a:latin typeface="Copperplate Gothic Bold" pitchFamily="34" charset="0"/>
            </a:endParaRPr>
          </a:p>
        </p:txBody>
      </p:sp>
      <p:pic>
        <p:nvPicPr>
          <p:cNvPr id="4" name="media4ok.mp3">
            <a:hlinkClick r:id="" action="ppaction://media"/>
          </p:cNvPr>
          <p:cNvPicPr>
            <a:picLocks noChangeAspect="1"/>
          </p:cNvPicPr>
          <p:nvPr>
            <a:audioFile r:link="rId5"/>
            <p:extLst>
              <p:ext uri="{DAA4B4D4-6D71-4841-9C94-3DE7FCFB9230}">
                <p14:media xmlns:p14="http://schemas.microsoft.com/office/powerpoint/2010/main" r:embed="rId6"/>
              </p:ext>
            </p:extLst>
          </p:nvPr>
        </p:nvPicPr>
        <p:blipFill>
          <a:blip r:embed="rId7" cstate="print"/>
          <a:stretch>
            <a:fillRect/>
          </a:stretch>
        </p:blipFill>
        <p:spPr>
          <a:xfrm>
            <a:off x="-1176808" y="-583055"/>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Tm="2000">
        <p:blinds dir="vert"/>
      </p:transition>
    </mc:Choice>
    <mc:Fallback>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
                                        </p:tgtEl>
                                      </p:cBhvr>
                                    </p:cmd>
                                  </p:childTnLst>
                                </p:cTn>
                              </p:par>
                              <p:par>
                                <p:cTn id="7" presetID="9"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Effect transition="in" filter="dissolve">
                                      <p:cBhvr>
                                        <p:cTn id="9" dur="500"/>
                                        <p:tgtEl>
                                          <p:spTgt spid="3"/>
                                        </p:tgtEl>
                                      </p:cBhvr>
                                    </p:animEffect>
                                  </p:childTnLst>
                                </p:cTn>
                              </p:par>
                              <p:par>
                                <p:cTn id="10" presetID="9"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childTnLst>
                          </p:cTn>
                        </p:par>
                        <p:par>
                          <p:cTn id="16" fill="hold">
                            <p:stCondLst>
                              <p:cond delay="0"/>
                            </p:stCondLst>
                            <p:childTnLst>
                              <p:par>
                                <p:cTn id="17" presetID="47"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ppt_y+.1"/>
                                          </p:val>
                                        </p:tav>
                                        <p:tav tm="100000">
                                          <p:val>
                                            <p:strVal val="#ppt_y"/>
                                          </p:val>
                                        </p:tav>
                                      </p:tavLst>
                                    </p:anim>
                                  </p:childTnLst>
                                </p:cTn>
                              </p:par>
                              <p:par>
                                <p:cTn id="27" presetID="10"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par>
                          <p:cTn id="30" fill="hold">
                            <p:stCondLst>
                              <p:cond delay="500"/>
                            </p:stCondLst>
                            <p:childTnLst>
                              <p:par>
                                <p:cTn id="31" presetID="21" presetClass="entr" presetSubtype="3"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heel(3)">
                                      <p:cBhvr>
                                        <p:cTn id="33" dur="500"/>
                                        <p:tgtEl>
                                          <p:spTgt spid="7"/>
                                        </p:tgtEl>
                                      </p:cBhvr>
                                    </p:animEffect>
                                  </p:childTnLst>
                                </p:cTn>
                              </p:par>
                              <p:par>
                                <p:cTn id="34" presetID="21" presetClass="entr" presetSubtype="3"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heel(3)">
                                      <p:cBhvr>
                                        <p:cTn id="36" dur="500"/>
                                        <p:tgtEl>
                                          <p:spTgt spid="13"/>
                                        </p:tgtEl>
                                      </p:cBhvr>
                                    </p:animEffect>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1500"/>
                            </p:stCondLst>
                            <p:childTnLst>
                              <p:par>
                                <p:cTn id="42" presetID="12" presetClass="entr" presetSubtype="8" fill="hold" grpId="0" nodeType="afterEffect">
                                  <p:stCondLst>
                                    <p:cond delay="0"/>
                                  </p:stCondLst>
                                  <p:iterate type="lt">
                                    <p:tmPct val="10000"/>
                                  </p:iterate>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250"/>
                                        <p:tgtEl>
                                          <p:spTgt spid="14"/>
                                        </p:tgtEl>
                                        <p:attrNameLst>
                                          <p:attrName>ppt_x</p:attrName>
                                        </p:attrNameLst>
                                      </p:cBhvr>
                                      <p:tavLst>
                                        <p:tav tm="0">
                                          <p:val>
                                            <p:strVal val="#ppt_x-#ppt_w*1.125000"/>
                                          </p:val>
                                        </p:tav>
                                        <p:tav tm="100000">
                                          <p:val>
                                            <p:strVal val="#ppt_x"/>
                                          </p:val>
                                        </p:tav>
                                      </p:tavLst>
                                    </p:anim>
                                    <p:animEffect transition="in" filter="wipe(right)">
                                      <p:cBhvr>
                                        <p:cTn id="45" dur="250"/>
                                        <p:tgtEl>
                                          <p:spTgt spid="14"/>
                                        </p:tgtEl>
                                      </p:cBhvr>
                                    </p:animEffect>
                                  </p:childTnLst>
                                </p:cTn>
                              </p:par>
                            </p:childTnLst>
                          </p:cTn>
                        </p:par>
                        <p:par>
                          <p:cTn id="46" fill="hold">
                            <p:stCondLst>
                              <p:cond delay="1924"/>
                            </p:stCondLst>
                            <p:childTnLst>
                              <p:par>
                                <p:cTn id="47" presetID="2" presetClass="entr" presetSubtype="2"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1+#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51" repeatCount="indefinite" fill="hold" display="0">
                  <p:stCondLst>
                    <p:cond delay="indefinite"/>
                  </p:stCondLst>
                  <p:endCondLst>
                    <p:cond evt="onStopAudio" delay="0">
                      <p:tgtEl>
                        <p:sldTgt/>
                      </p:tgtEl>
                    </p:cond>
                  </p:endCondLst>
                </p:cTn>
                <p:tgtEl>
                  <p:spTgt spid="4"/>
                </p:tgtEl>
              </p:cMediaNode>
            </p:audio>
          </p:childTnLst>
        </p:cTn>
      </p:par>
    </p:tnLst>
    <p:bldLst>
      <p:bldP spid="3" grpId="0" animBg="1"/>
      <p:bldP spid="5" grpId="0" animBg="1"/>
      <p:bldP spid="6" grpId="0" animBg="1"/>
      <p:bldP spid="9" grpId="0" animBg="1"/>
      <p:bldP spid="10" grpId="0" animBg="1"/>
      <p:bldP spid="11" grpId="0" animBg="1"/>
      <p:bldP spid="7" grpId="0" animBg="1"/>
      <p:bldP spid="13" grpId="0" animBg="1"/>
      <p:bldP spid="12" grpId="0" animBg="1"/>
      <p:bldP spid="14"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Unit 3:  My Future Job</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15" name="组合 14"/>
            <p:cNvGrpSpPr/>
            <p:nvPr/>
          </p:nvGrpSpPr>
          <p:grpSpPr>
            <a:xfrm>
              <a:off x="4906" y="3125"/>
              <a:ext cx="2917" cy="2916"/>
              <a:chOff x="3617767" y="1552534"/>
              <a:chExt cx="1852274"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Four</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8"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9"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90"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1"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7"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8"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9" name="组合 98"/>
            <p:cNvGrpSpPr/>
            <p:nvPr/>
          </p:nvGrpSpPr>
          <p:grpSpPr>
            <a:xfrm>
              <a:off x="2912" y="4831"/>
              <a:ext cx="3126" cy="3175"/>
              <a:chOff x="3617767" y="1486413"/>
              <a:chExt cx="1841077" cy="1851387"/>
            </a:xfrm>
            <a:solidFill>
              <a:schemeClr val="accent2">
                <a:lumMod val="60000"/>
                <a:lumOff val="40000"/>
              </a:schemeClr>
            </a:solidFill>
          </p:grpSpPr>
          <p:sp>
            <p:nvSpPr>
              <p:cNvPr id="100"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1"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2" name="组合 101"/>
            <p:cNvGrpSpPr/>
            <p:nvPr/>
          </p:nvGrpSpPr>
          <p:grpSpPr>
            <a:xfrm>
              <a:off x="11644" y="4606"/>
              <a:ext cx="3126" cy="3175"/>
              <a:chOff x="3617767" y="1486413"/>
              <a:chExt cx="1841077" cy="1851387"/>
            </a:xfrm>
            <a:solidFill>
              <a:schemeClr val="accent4">
                <a:lumMod val="75000"/>
              </a:schemeClr>
            </a:solidFill>
          </p:grpSpPr>
          <p:sp>
            <p:nvSpPr>
              <p:cNvPr id="103"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4" name="TextBox 5"/>
              <p:cNvSpPr txBox="1"/>
              <p:nvPr/>
            </p:nvSpPr>
            <p:spPr>
              <a:xfrm>
                <a:off x="3818119" y="1949260"/>
                <a:ext cx="1533238" cy="902077"/>
              </a:xfrm>
              <a:prstGeom prst="rect">
                <a:avLst/>
              </a:prstGeom>
              <a:grp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105" name="组合 104"/>
            <p:cNvGrpSpPr/>
            <p:nvPr/>
          </p:nvGrpSpPr>
          <p:grpSpPr>
            <a:xfrm>
              <a:off x="16421" y="4117"/>
              <a:ext cx="2659" cy="2604"/>
              <a:chOff x="6708446" y="1484785"/>
              <a:chExt cx="1841077" cy="1851387"/>
            </a:xfrm>
          </p:grpSpPr>
          <p:sp>
            <p:nvSpPr>
              <p:cNvPr id="10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7"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8" name="Straight Connector 38"/>
            <p:cNvCxnSpPr>
              <a:stCxn id="39" idx="1"/>
              <a:endCxn id="109"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9"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10"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07368" y="836712"/>
            <a:ext cx="6840760" cy="6063198"/>
          </a:xfrm>
          <a:prstGeom prst="rect">
            <a:avLst/>
          </a:prstGeom>
          <a:noFill/>
        </p:spPr>
        <p:txBody>
          <a:bodyPr wrap="square" rtlCol="0">
            <a:spAutoFit/>
          </a:bodyPr>
          <a:lstStyle/>
          <a:p>
            <a:r>
              <a:rPr lang="en-US" altLang="zh-CN" sz="2800" b="1" dirty="0">
                <a:solidFill>
                  <a:srgbClr val="7030A0"/>
                </a:solidFill>
                <a:latin typeface="Times New Roman" panose="02020603050405020304" pitchFamily="18" charset="0"/>
                <a:cs typeface="Times New Roman" panose="02020603050405020304" pitchFamily="18" charset="0"/>
              </a:rPr>
              <a:t>Dialogue 1</a:t>
            </a:r>
            <a:endParaRPr lang="en-US" altLang="zh-CN" sz="2800" b="1" dirty="0">
              <a:solidFill>
                <a:srgbClr val="7030A0"/>
              </a:solidFill>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C: I see a policeman.      T: Very good.</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C: I see a chef.                T: Yes. That’s right. </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C: I see a nurse.</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T: That’s great. Who is the man in green jacket?</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C: He is a worker.</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T: What about the man in the middle?</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C: I think he is a business man.</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T: Great. So what about the man with brown hair?</a:t>
            </a:r>
            <a:endParaRPr lang="en-US" altLang="zh-CN" sz="2400" dirty="0">
              <a:latin typeface="Times New Roman" panose="02020603050405020304" pitchFamily="18" charset="0"/>
              <a:cs typeface="Times New Roman" panose="02020603050405020304" pitchFamily="18" charset="0"/>
            </a:endParaRPr>
          </a:p>
          <a:p>
            <a:pPr lvl="0" eaLnBrk="0" fontAlgn="base" hangingPunct="0">
              <a:lnSpc>
                <a:spcPct val="150000"/>
              </a:lnSpc>
              <a:spcBef>
                <a:spcPct val="0"/>
              </a:spcBef>
              <a:spcAft>
                <a:spcPct val="0"/>
              </a:spcAft>
            </a:pPr>
            <a:r>
              <a:rPr lang="en-US" altLang="zh-CN" sz="2400" dirty="0">
                <a:latin typeface="Times New Roman" panose="02020603050405020304" pitchFamily="18" charset="0"/>
                <a:cs typeface="Times New Roman" panose="02020603050405020304" pitchFamily="18" charset="0"/>
              </a:rPr>
              <a:t>C: I think he is a teacher.</a:t>
            </a:r>
            <a:endParaRPr lang="en-US" altLang="zh-CN" sz="2400" dirty="0">
              <a:latin typeface="Times New Roman" panose="02020603050405020304" pitchFamily="18" charset="0"/>
              <a:cs typeface="Times New Roman" panose="02020603050405020304" pitchFamily="18" charset="0"/>
            </a:endParaRPr>
          </a:p>
          <a:p>
            <a:r>
              <a:rPr lang="en-US" altLang="zh-CN" b="1" dirty="0"/>
              <a:t> </a:t>
            </a:r>
            <a:endParaRPr lang="zh-CN" altLang="zh-CN" dirty="0"/>
          </a:p>
          <a:p>
            <a:endParaRPr lang="zh-CN" altLang="en-US" dirty="0"/>
          </a:p>
        </p:txBody>
      </p:sp>
      <p:pic>
        <p:nvPicPr>
          <p:cNvPr id="4" name="图片 3"/>
          <p:cNvPicPr>
            <a:picLocks noChangeAspect="1"/>
          </p:cNvPicPr>
          <p:nvPr/>
        </p:nvPicPr>
        <p:blipFill>
          <a:blip r:embed="rId1"/>
          <a:stretch>
            <a:fillRect/>
          </a:stretch>
        </p:blipFill>
        <p:spPr>
          <a:xfrm>
            <a:off x="7824191" y="2276872"/>
            <a:ext cx="3472095" cy="244827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479376" y="1257140"/>
            <a:ext cx="8712968" cy="4885029"/>
          </a:xfrm>
          <a:prstGeom prst="rect">
            <a:avLst/>
          </a:prstGeom>
          <a:noFill/>
        </p:spPr>
        <p:txBody>
          <a:bodyPr wrap="square" lIns="91349" tIns="45675" rIns="91349" bIns="45675" rtlCol="0">
            <a:spAutoFit/>
          </a:bodyPr>
          <a:lstStyle/>
          <a:p>
            <a:pPr lvl="0"/>
            <a:r>
              <a:rPr lang="zh-CN" altLang="en-US" sz="2800" dirty="0">
                <a:latin typeface="Times New Roman" panose="02020603050405020304" pitchFamily="18" charset="0"/>
                <a:cs typeface="Times New Roman" panose="02020603050405020304" pitchFamily="18" charset="0"/>
              </a:rPr>
              <a:t>知识点讲解：</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1. policeman </a:t>
            </a:r>
            <a:r>
              <a:rPr lang="zh-CN" altLang="zh-CN" sz="2400" dirty="0">
                <a:solidFill>
                  <a:srgbClr val="7030A0"/>
                </a:solidFill>
                <a:latin typeface="Times New Roman" panose="02020603050405020304" pitchFamily="18" charset="0"/>
                <a:cs typeface="Times New Roman" panose="02020603050405020304" pitchFamily="18" charset="0"/>
              </a:rPr>
              <a:t>警察，</a:t>
            </a:r>
            <a:r>
              <a:rPr lang="en-US" altLang="zh-CN" sz="2400" dirty="0">
                <a:solidFill>
                  <a:srgbClr val="7030A0"/>
                </a:solidFill>
                <a:latin typeface="Times New Roman" panose="02020603050405020304" pitchFamily="18" charset="0"/>
                <a:cs typeface="Times New Roman" panose="02020603050405020304" pitchFamily="18" charset="0"/>
              </a:rPr>
              <a:t> chef</a:t>
            </a:r>
            <a:r>
              <a:rPr lang="zh-CN" altLang="zh-CN" sz="2400" dirty="0">
                <a:solidFill>
                  <a:srgbClr val="7030A0"/>
                </a:solidFill>
                <a:latin typeface="Times New Roman" panose="02020603050405020304" pitchFamily="18" charset="0"/>
                <a:cs typeface="Times New Roman" panose="02020603050405020304" pitchFamily="18" charset="0"/>
              </a:rPr>
              <a:t>长官，</a:t>
            </a:r>
            <a:r>
              <a:rPr lang="en-US" altLang="zh-CN" sz="2400" dirty="0">
                <a:solidFill>
                  <a:srgbClr val="7030A0"/>
                </a:solidFill>
                <a:latin typeface="Times New Roman" panose="02020603050405020304" pitchFamily="18" charset="0"/>
                <a:cs typeface="Times New Roman" panose="02020603050405020304" pitchFamily="18" charset="0"/>
              </a:rPr>
              <a:t> nurse </a:t>
            </a:r>
            <a:r>
              <a:rPr lang="zh-CN" altLang="zh-CN" sz="2400" dirty="0">
                <a:solidFill>
                  <a:srgbClr val="7030A0"/>
                </a:solidFill>
                <a:latin typeface="Times New Roman" panose="02020603050405020304" pitchFamily="18" charset="0"/>
                <a:cs typeface="Times New Roman" panose="02020603050405020304" pitchFamily="18" charset="0"/>
              </a:rPr>
              <a:t>护士，</a:t>
            </a:r>
            <a:r>
              <a:rPr lang="en-US" altLang="zh-CN" sz="2400" dirty="0">
                <a:solidFill>
                  <a:srgbClr val="7030A0"/>
                </a:solidFill>
                <a:latin typeface="Times New Roman" panose="02020603050405020304" pitchFamily="18" charset="0"/>
                <a:cs typeface="Times New Roman" panose="02020603050405020304" pitchFamily="18" charset="0"/>
              </a:rPr>
              <a:t>worker </a:t>
            </a:r>
            <a:r>
              <a:rPr lang="zh-CN" altLang="zh-CN" sz="2400" dirty="0">
                <a:solidFill>
                  <a:srgbClr val="7030A0"/>
                </a:solidFill>
                <a:latin typeface="Times New Roman" panose="02020603050405020304" pitchFamily="18" charset="0"/>
                <a:cs typeface="Times New Roman" panose="02020603050405020304" pitchFamily="18" charset="0"/>
              </a:rPr>
              <a:t>工人，</a:t>
            </a:r>
            <a:r>
              <a:rPr lang="en-US" altLang="zh-CN" sz="2400" dirty="0">
                <a:solidFill>
                  <a:srgbClr val="7030A0"/>
                </a:solidFill>
                <a:latin typeface="Times New Roman" panose="02020603050405020304" pitchFamily="18" charset="0"/>
                <a:cs typeface="Times New Roman" panose="02020603050405020304" pitchFamily="18" charset="0"/>
              </a:rPr>
              <a:t> business man </a:t>
            </a:r>
            <a:r>
              <a:rPr lang="zh-CN" altLang="zh-CN" sz="2400" dirty="0">
                <a:solidFill>
                  <a:srgbClr val="7030A0"/>
                </a:solidFill>
                <a:latin typeface="Times New Roman" panose="02020603050405020304" pitchFamily="18" charset="0"/>
                <a:cs typeface="Times New Roman" panose="02020603050405020304" pitchFamily="18" charset="0"/>
              </a:rPr>
              <a:t>商人，</a:t>
            </a:r>
            <a:r>
              <a:rPr lang="en-US" altLang="zh-CN" sz="2400" dirty="0">
                <a:solidFill>
                  <a:srgbClr val="7030A0"/>
                </a:solidFill>
                <a:latin typeface="Times New Roman" panose="02020603050405020304" pitchFamily="18" charset="0"/>
                <a:cs typeface="Times New Roman" panose="02020603050405020304" pitchFamily="18" charset="0"/>
              </a:rPr>
              <a:t>teacher </a:t>
            </a:r>
            <a:r>
              <a:rPr lang="zh-CN" altLang="zh-CN" sz="2400" dirty="0">
                <a:solidFill>
                  <a:srgbClr val="7030A0"/>
                </a:solidFill>
                <a:latin typeface="Times New Roman" panose="02020603050405020304" pitchFamily="18" charset="0"/>
                <a:cs typeface="Times New Roman" panose="02020603050405020304" pitchFamily="18" charset="0"/>
              </a:rPr>
              <a:t>教师。</a:t>
            </a:r>
            <a:endParaRPr lang="zh-CN"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2. Very good. </a:t>
            </a:r>
            <a:r>
              <a:rPr lang="zh-CN" altLang="zh-CN" sz="2400" dirty="0">
                <a:solidFill>
                  <a:srgbClr val="7030A0"/>
                </a:solidFill>
                <a:latin typeface="Times New Roman" panose="02020603050405020304" pitchFamily="18" charset="0"/>
                <a:cs typeface="Times New Roman" panose="02020603050405020304" pitchFamily="18" charset="0"/>
              </a:rPr>
              <a:t>非常好！是幼儿教师表扬幼儿的英语表达方式。</a:t>
            </a:r>
            <a:r>
              <a:rPr lang="en-US" altLang="zh-CN" sz="2400" dirty="0">
                <a:solidFill>
                  <a:srgbClr val="7030A0"/>
                </a:solidFill>
                <a:latin typeface="Times New Roman" panose="02020603050405020304" pitchFamily="18" charset="0"/>
                <a:cs typeface="Times New Roman" panose="02020603050405020304" pitchFamily="18" charset="0"/>
              </a:rPr>
              <a:t>  </a:t>
            </a:r>
            <a:r>
              <a:rPr lang="zh-CN" altLang="zh-CN" sz="2400" dirty="0">
                <a:solidFill>
                  <a:srgbClr val="7030A0"/>
                </a:solidFill>
                <a:latin typeface="Times New Roman" panose="02020603050405020304" pitchFamily="18" charset="0"/>
                <a:cs typeface="Times New Roman" panose="02020603050405020304" pitchFamily="18" charset="0"/>
              </a:rPr>
              <a:t>类似的表达还有：</a:t>
            </a:r>
            <a:r>
              <a:rPr lang="en-US" altLang="zh-CN" sz="2400" dirty="0">
                <a:solidFill>
                  <a:srgbClr val="7030A0"/>
                </a:solidFill>
                <a:latin typeface="Times New Roman" panose="02020603050405020304" pitchFamily="18" charset="0"/>
                <a:cs typeface="Times New Roman" panose="02020603050405020304" pitchFamily="18" charset="0"/>
              </a:rPr>
              <a:t> Good job! Well done! Great! You did a good job! Excellent</a:t>
            </a:r>
            <a:r>
              <a:rPr lang="zh-CN" altLang="zh-CN" sz="2400" dirty="0">
                <a:solidFill>
                  <a:srgbClr val="7030A0"/>
                </a:solidFill>
                <a:latin typeface="Times New Roman" panose="02020603050405020304" pitchFamily="18" charset="0"/>
                <a:cs typeface="Times New Roman" panose="02020603050405020304" pitchFamily="18" charset="0"/>
              </a:rPr>
              <a:t>！</a:t>
            </a:r>
            <a:endParaRPr lang="zh-CN"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3. Who is the man in green jacket? </a:t>
            </a:r>
            <a:r>
              <a:rPr lang="zh-CN" altLang="zh-CN" sz="2400" dirty="0">
                <a:solidFill>
                  <a:srgbClr val="7030A0"/>
                </a:solidFill>
                <a:latin typeface="Times New Roman" panose="02020603050405020304" pitchFamily="18" charset="0"/>
                <a:cs typeface="Times New Roman" panose="02020603050405020304" pitchFamily="18" charset="0"/>
              </a:rPr>
              <a:t>穿绿夹克的那个人是谁？</a:t>
            </a:r>
            <a:r>
              <a:rPr lang="en-US" altLang="zh-CN" sz="2400" dirty="0">
                <a:solidFill>
                  <a:srgbClr val="7030A0"/>
                </a:solidFill>
                <a:latin typeface="Times New Roman" panose="02020603050405020304" pitchFamily="18" charset="0"/>
                <a:cs typeface="Times New Roman" panose="02020603050405020304" pitchFamily="18" charset="0"/>
              </a:rPr>
              <a:t>Who </a:t>
            </a:r>
            <a:r>
              <a:rPr lang="zh-CN" altLang="zh-CN" sz="2400" dirty="0">
                <a:solidFill>
                  <a:srgbClr val="7030A0"/>
                </a:solidFill>
                <a:latin typeface="Times New Roman" panose="02020603050405020304" pitchFamily="18" charset="0"/>
                <a:cs typeface="Times New Roman" panose="02020603050405020304" pitchFamily="18" charset="0"/>
              </a:rPr>
              <a:t>是疑问词，</a:t>
            </a:r>
            <a:r>
              <a:rPr lang="en-US" altLang="zh-CN" sz="2400" dirty="0">
                <a:solidFill>
                  <a:srgbClr val="7030A0"/>
                </a:solidFill>
                <a:latin typeface="Times New Roman" panose="02020603050405020304" pitchFamily="18" charset="0"/>
                <a:cs typeface="Times New Roman" panose="02020603050405020304" pitchFamily="18" charset="0"/>
              </a:rPr>
              <a:t>“</a:t>
            </a:r>
            <a:r>
              <a:rPr lang="zh-CN" altLang="zh-CN" sz="2400" dirty="0">
                <a:solidFill>
                  <a:srgbClr val="7030A0"/>
                </a:solidFill>
                <a:latin typeface="Times New Roman" panose="02020603050405020304" pitchFamily="18" charset="0"/>
                <a:cs typeface="Times New Roman" panose="02020603050405020304" pitchFamily="18" charset="0"/>
              </a:rPr>
              <a:t>谁</a:t>
            </a:r>
            <a:r>
              <a:rPr lang="en-US" altLang="zh-CN" sz="2400" dirty="0">
                <a:solidFill>
                  <a:srgbClr val="7030A0"/>
                </a:solidFill>
                <a:latin typeface="Times New Roman" panose="02020603050405020304" pitchFamily="18" charset="0"/>
                <a:cs typeface="Times New Roman" panose="02020603050405020304" pitchFamily="18" charset="0"/>
              </a:rPr>
              <a:t>”</a:t>
            </a:r>
            <a:endParaRPr lang="zh-CN" altLang="zh-CN" sz="2400"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e.g. Who is the woman in purple dress? </a:t>
            </a:r>
            <a:r>
              <a:rPr lang="zh-CN" altLang="zh-CN" sz="2400" dirty="0">
                <a:solidFill>
                  <a:srgbClr val="7030A0"/>
                </a:solidFill>
                <a:latin typeface="Times New Roman" panose="02020603050405020304" pitchFamily="18" charset="0"/>
                <a:cs typeface="Times New Roman" panose="02020603050405020304" pitchFamily="18" charset="0"/>
              </a:rPr>
              <a:t>穿着紫色裙子的女士是谁？</a:t>
            </a:r>
            <a:endParaRPr lang="zh-CN" altLang="zh-CN" sz="2400" dirty="0">
              <a:solidFill>
                <a:srgbClr val="7030A0"/>
              </a:solidFill>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8112224" y="908720"/>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07368" y="836712"/>
            <a:ext cx="6840760" cy="6771084"/>
          </a:xfrm>
          <a:prstGeom prst="rect">
            <a:avLst/>
          </a:prstGeom>
          <a:noFill/>
        </p:spPr>
        <p:txBody>
          <a:bodyPr wrap="square" rtlCol="0">
            <a:spAutoFit/>
          </a:bodyPr>
          <a:lstStyle/>
          <a:p>
            <a:r>
              <a:rPr lang="en-US" altLang="zh-CN" sz="2800" b="1" dirty="0">
                <a:solidFill>
                  <a:srgbClr val="7030A0"/>
                </a:solidFill>
                <a:latin typeface="Times New Roman" panose="02020603050405020304" pitchFamily="18" charset="0"/>
                <a:cs typeface="Times New Roman" panose="02020603050405020304" pitchFamily="18" charset="0"/>
              </a:rPr>
              <a:t>Dialogue 2</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What does your father do, Willian?</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C: My father is a farmer.</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Could you tell me something about his job?</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C: Yes. He gets up early everyday and goes to take care of his banana trees.</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Wow, that’s great. You have a great daddy.</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C: Thank you. </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I love bananas and I think your father has a wonderful job. </a:t>
            </a:r>
            <a:endParaRPr lang="zh-CN" altLang="zh-CN" sz="2400" dirty="0">
              <a:latin typeface="Times New Roman" panose="02020603050405020304" pitchFamily="18" charset="0"/>
              <a:cs typeface="Times New Roman" panose="02020603050405020304" pitchFamily="18" charset="0"/>
            </a:endParaRPr>
          </a:p>
          <a:p>
            <a:r>
              <a:rPr lang="en-US" altLang="zh-CN" dirty="0"/>
              <a:t> </a:t>
            </a:r>
            <a:endParaRPr lang="zh-CN" altLang="zh-CN" dirty="0"/>
          </a:p>
          <a:p>
            <a:endParaRPr lang="en-US" altLang="zh-CN" sz="2800" b="1" dirty="0">
              <a:latin typeface="Times New Roman" panose="02020603050405020304" pitchFamily="18" charset="0"/>
              <a:cs typeface="Times New Roman" panose="02020603050405020304" pitchFamily="18" charset="0"/>
            </a:endParaRPr>
          </a:p>
          <a:p>
            <a:r>
              <a:rPr lang="en-US" altLang="zh-CN" b="1" dirty="0"/>
              <a:t> </a:t>
            </a:r>
            <a:endParaRPr lang="zh-CN" altLang="zh-CN" dirty="0"/>
          </a:p>
          <a:p>
            <a:endParaRPr lang="zh-CN" altLang="en-US" dirty="0"/>
          </a:p>
        </p:txBody>
      </p:sp>
      <p:pic>
        <p:nvPicPr>
          <p:cNvPr id="9" name="图片 8"/>
          <p:cNvPicPr/>
          <p:nvPr/>
        </p:nvPicPr>
        <p:blipFill>
          <a:blip r:embed="rId1">
            <a:extLst>
              <a:ext uri="{28A0092B-C50C-407E-A947-70E740481C1C}">
                <a14:useLocalDpi xmlns:a14="http://schemas.microsoft.com/office/drawing/2010/main" val="0"/>
              </a:ext>
            </a:extLst>
          </a:blip>
          <a:stretch>
            <a:fillRect/>
          </a:stretch>
        </p:blipFill>
        <p:spPr>
          <a:xfrm>
            <a:off x="8040216" y="1988840"/>
            <a:ext cx="2955404" cy="2662532"/>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421601" y="1844824"/>
            <a:ext cx="8712968" cy="4278003"/>
          </a:xfrm>
          <a:prstGeom prst="rect">
            <a:avLst/>
          </a:prstGeom>
          <a:noFill/>
        </p:spPr>
        <p:txBody>
          <a:bodyPr wrap="square" lIns="91349" tIns="45675" rIns="91349" bIns="45675" rtlCol="0">
            <a:spAutoFit/>
          </a:bodyPr>
          <a:lstStyle/>
          <a:p>
            <a:pPr lvl="0"/>
            <a:r>
              <a:rPr lang="zh-CN" altLang="en-US" sz="2800" dirty="0">
                <a:latin typeface="Times New Roman" panose="02020603050405020304" pitchFamily="18" charset="0"/>
                <a:cs typeface="Times New Roman" panose="02020603050405020304" pitchFamily="18" charset="0"/>
              </a:rPr>
              <a:t>知识点讲解：</a:t>
            </a:r>
            <a:endParaRPr lang="en-US" altLang="zh-CN" sz="2800" dirty="0">
              <a:latin typeface="Times New Roman" panose="02020603050405020304" pitchFamily="18" charset="0"/>
              <a:cs typeface="Times New Roman" panose="02020603050405020304" pitchFamily="18" charset="0"/>
            </a:endParaRPr>
          </a:p>
          <a:p>
            <a:pPr marL="457200" lvl="0" indent="-457200">
              <a:lnSpc>
                <a:spcPct val="150000"/>
              </a:lnSpc>
              <a:buAutoNum type="arabicPeriod"/>
            </a:pPr>
            <a:r>
              <a:rPr lang="en-US" altLang="zh-CN" sz="2400" dirty="0">
                <a:solidFill>
                  <a:srgbClr val="7030A0"/>
                </a:solidFill>
                <a:latin typeface="Times New Roman" panose="02020603050405020304" pitchFamily="18" charset="0"/>
                <a:cs typeface="Times New Roman" panose="02020603050405020304" pitchFamily="18" charset="0"/>
              </a:rPr>
              <a:t>What does your father do</a:t>
            </a:r>
            <a:r>
              <a:rPr lang="zh-CN" altLang="zh-CN" sz="2400" dirty="0">
                <a:solidFill>
                  <a:srgbClr val="7030A0"/>
                </a:solidFill>
                <a:latin typeface="Times New Roman" panose="02020603050405020304" pitchFamily="18" charset="0"/>
                <a:cs typeface="Times New Roman" panose="02020603050405020304" pitchFamily="18" charset="0"/>
              </a:rPr>
              <a:t>？你的爸爸是做什么的？</a:t>
            </a:r>
            <a:r>
              <a:rPr lang="en-US" altLang="zh-CN" sz="2400" dirty="0">
                <a:solidFill>
                  <a:srgbClr val="7030A0"/>
                </a:solidFill>
                <a:latin typeface="Times New Roman" panose="02020603050405020304" pitchFamily="18" charset="0"/>
                <a:cs typeface="Times New Roman" panose="02020603050405020304" pitchFamily="18" charset="0"/>
              </a:rPr>
              <a:t> </a:t>
            </a:r>
            <a:endParaRPr lang="en-US"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      What does/do sb do?</a:t>
            </a:r>
            <a:r>
              <a:rPr lang="zh-CN" altLang="zh-CN" sz="2400" dirty="0">
                <a:solidFill>
                  <a:srgbClr val="7030A0"/>
                </a:solidFill>
                <a:latin typeface="Times New Roman" panose="02020603050405020304" pitchFamily="18" charset="0"/>
                <a:cs typeface="Times New Roman" panose="02020603050405020304" pitchFamily="18" charset="0"/>
              </a:rPr>
              <a:t>某人是做什么的？</a:t>
            </a:r>
            <a:r>
              <a:rPr lang="en-US" altLang="zh-CN" sz="2400" dirty="0">
                <a:solidFill>
                  <a:srgbClr val="7030A0"/>
                </a:solidFill>
                <a:latin typeface="Times New Roman" panose="02020603050405020304" pitchFamily="18" charset="0"/>
                <a:cs typeface="Times New Roman" panose="02020603050405020304" pitchFamily="18" charset="0"/>
              </a:rPr>
              <a:t> </a:t>
            </a:r>
            <a:endParaRPr lang="en-US"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      e.g. What do you do? </a:t>
            </a:r>
            <a:r>
              <a:rPr lang="zh-CN" altLang="zh-CN" sz="2400" dirty="0">
                <a:solidFill>
                  <a:srgbClr val="7030A0"/>
                </a:solidFill>
                <a:latin typeface="Times New Roman" panose="02020603050405020304" pitchFamily="18" charset="0"/>
                <a:cs typeface="Times New Roman" panose="02020603050405020304" pitchFamily="18" charset="0"/>
              </a:rPr>
              <a:t>你是做什么的？</a:t>
            </a:r>
            <a:endParaRPr lang="zh-CN"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2. take care of  </a:t>
            </a:r>
            <a:r>
              <a:rPr lang="zh-CN" altLang="zh-CN" sz="2400" dirty="0">
                <a:solidFill>
                  <a:srgbClr val="7030A0"/>
                </a:solidFill>
                <a:latin typeface="Times New Roman" panose="02020603050405020304" pitchFamily="18" charset="0"/>
                <a:cs typeface="Times New Roman" panose="02020603050405020304" pitchFamily="18" charset="0"/>
              </a:rPr>
              <a:t>照顾，注意，抚养</a:t>
            </a:r>
            <a:endParaRPr lang="zh-CN" altLang="zh-CN" sz="2400"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e.g. Please take care of your mother. </a:t>
            </a:r>
            <a:r>
              <a:rPr lang="zh-CN" altLang="zh-CN" sz="2400" dirty="0">
                <a:solidFill>
                  <a:srgbClr val="7030A0"/>
                </a:solidFill>
                <a:latin typeface="Times New Roman" panose="02020603050405020304" pitchFamily="18" charset="0"/>
                <a:cs typeface="Times New Roman" panose="02020603050405020304" pitchFamily="18" charset="0"/>
              </a:rPr>
              <a:t>请照顾你的母亲。</a:t>
            </a:r>
            <a:endParaRPr lang="zh-CN"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3. Wonderful </a:t>
            </a:r>
            <a:r>
              <a:rPr lang="zh-CN" altLang="zh-CN" sz="2400" dirty="0">
                <a:solidFill>
                  <a:srgbClr val="7030A0"/>
                </a:solidFill>
                <a:latin typeface="Times New Roman" panose="02020603050405020304" pitchFamily="18" charset="0"/>
                <a:cs typeface="Times New Roman" panose="02020603050405020304" pitchFamily="18" charset="0"/>
              </a:rPr>
              <a:t>极好的，精彩的，奇妙的。 </a:t>
            </a:r>
            <a:endParaRPr lang="zh-CN" altLang="zh-CN" sz="2400" dirty="0">
              <a:solidFill>
                <a:srgbClr val="7030A0"/>
              </a:solidFill>
              <a:latin typeface="Times New Roman" panose="02020603050405020304" pitchFamily="18" charset="0"/>
              <a:cs typeface="Times New Roman" panose="02020603050405020304" pitchFamily="18" charset="0"/>
            </a:endParaRPr>
          </a:p>
          <a:p>
            <a:pPr lvl="0"/>
            <a:endParaRPr lang="en-US" altLang="zh-CN" sz="2800" dirty="0">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7464152" y="728656"/>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07368" y="836712"/>
            <a:ext cx="7632848" cy="7048083"/>
          </a:xfrm>
          <a:prstGeom prst="rect">
            <a:avLst/>
          </a:prstGeom>
          <a:noFill/>
        </p:spPr>
        <p:txBody>
          <a:bodyPr wrap="square" rtlCol="0">
            <a:spAutoFit/>
          </a:bodyPr>
          <a:lstStyle/>
          <a:p>
            <a:r>
              <a:rPr lang="en-US" altLang="zh-CN" sz="2800" b="1" dirty="0">
                <a:solidFill>
                  <a:srgbClr val="7030A0"/>
                </a:solidFill>
                <a:latin typeface="Times New Roman" panose="02020603050405020304" pitchFamily="18" charset="0"/>
                <a:cs typeface="Times New Roman" panose="02020603050405020304" pitchFamily="18" charset="0"/>
              </a:rPr>
              <a:t>Dialogue 3</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My dear </a:t>
            </a:r>
            <a:r>
              <a:rPr lang="en-US" altLang="zh-CN" sz="2400" dirty="0" err="1">
                <a:latin typeface="Times New Roman" panose="02020603050405020304" pitchFamily="18" charset="0"/>
                <a:cs typeface="Times New Roman" panose="02020603050405020304" pitchFamily="18" charset="0"/>
              </a:rPr>
              <a:t>kids,what</a:t>
            </a:r>
            <a:r>
              <a:rPr lang="en-US" altLang="zh-CN" sz="2400" dirty="0">
                <a:latin typeface="Times New Roman" panose="02020603050405020304" pitchFamily="18" charset="0"/>
                <a:cs typeface="Times New Roman" panose="02020603050405020304" pitchFamily="18" charset="0"/>
              </a:rPr>
              <a:t> do you want to be in the future?</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C1: I want to be an astronaut like Yang Liwei.</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Oh, that’s great. I am sure you could be a good astronaut.</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C2: I want to be a policeman to protect others.</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That’s a wonderful job.</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C3: I want to be a doctor to save people’s life.</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What a kind boy! l believe you will become an excellent doctor.</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C4: I want to be a teacher.</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 Very good. I hope your dreams can come true</a:t>
            </a:r>
            <a:r>
              <a:rPr lang="en-US" altLang="zh-CN" dirty="0"/>
              <a:t> .</a:t>
            </a:r>
            <a:endParaRPr lang="zh-CN" altLang="zh-CN" dirty="0"/>
          </a:p>
          <a:p>
            <a:endParaRPr lang="en-US" altLang="zh-CN" sz="2800" b="1" dirty="0">
              <a:latin typeface="Times New Roman" panose="02020603050405020304" pitchFamily="18" charset="0"/>
              <a:cs typeface="Times New Roman" panose="02020603050405020304" pitchFamily="18" charset="0"/>
            </a:endParaRPr>
          </a:p>
          <a:p>
            <a:r>
              <a:rPr lang="en-US" altLang="zh-CN" b="1" dirty="0"/>
              <a:t> </a:t>
            </a:r>
            <a:endParaRPr lang="zh-CN" altLang="zh-CN" dirty="0"/>
          </a:p>
          <a:p>
            <a:endParaRPr lang="zh-CN" altLang="en-US" dirty="0"/>
          </a:p>
        </p:txBody>
      </p:sp>
      <p:pic>
        <p:nvPicPr>
          <p:cNvPr id="4" name="图片 3"/>
          <p:cNvPicPr>
            <a:picLocks noChangeAspect="1"/>
          </p:cNvPicPr>
          <p:nvPr/>
        </p:nvPicPr>
        <p:blipFill>
          <a:blip r:embed="rId1"/>
          <a:stretch>
            <a:fillRect/>
          </a:stretch>
        </p:blipFill>
        <p:spPr>
          <a:xfrm>
            <a:off x="8472264" y="2996952"/>
            <a:ext cx="2429087" cy="280831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515380" y="1844824"/>
            <a:ext cx="8712968" cy="4278003"/>
          </a:xfrm>
          <a:prstGeom prst="rect">
            <a:avLst/>
          </a:prstGeom>
          <a:noFill/>
        </p:spPr>
        <p:txBody>
          <a:bodyPr wrap="square" lIns="91349" tIns="45675" rIns="91349" bIns="45675" rtlCol="0">
            <a:spAutoFit/>
          </a:bodyPr>
          <a:lstStyle/>
          <a:p>
            <a:pPr lvl="0"/>
            <a:r>
              <a:rPr lang="zh-CN" altLang="en-US" sz="2800" dirty="0">
                <a:latin typeface="Times New Roman" panose="02020603050405020304" pitchFamily="18" charset="0"/>
                <a:cs typeface="Times New Roman" panose="02020603050405020304" pitchFamily="18" charset="0"/>
              </a:rPr>
              <a:t>知识点讲解：</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1. What do you want to be in the future</a:t>
            </a:r>
            <a:r>
              <a:rPr lang="zh-CN" altLang="zh-CN" sz="2400" dirty="0">
                <a:solidFill>
                  <a:srgbClr val="7030A0"/>
                </a:solidFill>
                <a:latin typeface="Times New Roman" panose="02020603050405020304" pitchFamily="18" charset="0"/>
                <a:cs typeface="Times New Roman" panose="02020603050405020304" pitchFamily="18" charset="0"/>
              </a:rPr>
              <a:t>？ 你将来想要做什么？</a:t>
            </a:r>
            <a:endParaRPr lang="zh-CN"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2. I want to be a ...</a:t>
            </a:r>
            <a:r>
              <a:rPr lang="zh-CN" altLang="zh-CN" sz="2400" dirty="0">
                <a:solidFill>
                  <a:srgbClr val="7030A0"/>
                </a:solidFill>
                <a:latin typeface="Times New Roman" panose="02020603050405020304" pitchFamily="18" charset="0"/>
                <a:cs typeface="Times New Roman" panose="02020603050405020304" pitchFamily="18" charset="0"/>
              </a:rPr>
              <a:t>我想成为一个</a:t>
            </a:r>
            <a:r>
              <a:rPr lang="en-US" altLang="zh-CN" sz="2400" dirty="0">
                <a:solidFill>
                  <a:srgbClr val="7030A0"/>
                </a:solidFill>
                <a:latin typeface="Times New Roman" panose="02020603050405020304" pitchFamily="18" charset="0"/>
                <a:cs typeface="Times New Roman" panose="02020603050405020304" pitchFamily="18" charset="0"/>
              </a:rPr>
              <a:t>......</a:t>
            </a:r>
            <a:endParaRPr lang="zh-CN" altLang="zh-CN" sz="2400"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3.  excellent </a:t>
            </a:r>
            <a:r>
              <a:rPr lang="zh-CN" altLang="zh-CN" sz="2400" dirty="0">
                <a:solidFill>
                  <a:srgbClr val="7030A0"/>
                </a:solidFill>
                <a:latin typeface="Times New Roman" panose="02020603050405020304" pitchFamily="18" charset="0"/>
                <a:cs typeface="Times New Roman" panose="02020603050405020304" pitchFamily="18" charset="0"/>
              </a:rPr>
              <a:t>优秀的，极好的，杰出的</a:t>
            </a:r>
            <a:endParaRPr lang="zh-CN" altLang="zh-CN" sz="2400"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e.g. He is an excellent teacher.</a:t>
            </a:r>
            <a:endParaRPr lang="zh-CN" altLang="zh-CN" sz="2400" dirty="0">
              <a:solidFill>
                <a:srgbClr val="7030A0"/>
              </a:solidFill>
              <a:latin typeface="Times New Roman" panose="02020603050405020304" pitchFamily="18" charset="0"/>
              <a:cs typeface="Times New Roman" panose="02020603050405020304" pitchFamily="18" charset="0"/>
            </a:endParaRPr>
          </a:p>
          <a:p>
            <a:pPr marL="457200" indent="-457200">
              <a:lnSpc>
                <a:spcPct val="150000"/>
              </a:lnSpc>
              <a:buAutoNum type="arabicPeriod" startAt="4"/>
            </a:pPr>
            <a:r>
              <a:rPr lang="en-US" altLang="zh-CN" sz="2400" dirty="0">
                <a:solidFill>
                  <a:srgbClr val="7030A0"/>
                </a:solidFill>
                <a:latin typeface="Times New Roman" panose="02020603050405020304" pitchFamily="18" charset="0"/>
                <a:cs typeface="Times New Roman" panose="02020603050405020304" pitchFamily="18" charset="0"/>
              </a:rPr>
              <a:t>I hope your dreams can come true. </a:t>
            </a:r>
            <a:r>
              <a:rPr lang="zh-CN" altLang="zh-CN" sz="2400" dirty="0">
                <a:solidFill>
                  <a:srgbClr val="7030A0"/>
                </a:solidFill>
                <a:latin typeface="Times New Roman" panose="02020603050405020304" pitchFamily="18" charset="0"/>
                <a:cs typeface="Times New Roman" panose="02020603050405020304" pitchFamily="18" charset="0"/>
              </a:rPr>
              <a:t>我希望你的梦想成真。</a:t>
            </a:r>
            <a:endParaRPr lang="en-US" altLang="zh-CN" sz="2400"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dirty="0">
                <a:solidFill>
                  <a:srgbClr val="7030A0"/>
                </a:solidFill>
                <a:latin typeface="Times New Roman" panose="02020603050405020304" pitchFamily="18" charset="0"/>
                <a:cs typeface="Times New Roman" panose="02020603050405020304" pitchFamily="18" charset="0"/>
              </a:rPr>
              <a:t>      come true </a:t>
            </a:r>
            <a:r>
              <a:rPr lang="zh-CN" altLang="zh-CN" sz="2400" dirty="0">
                <a:solidFill>
                  <a:srgbClr val="7030A0"/>
                </a:solidFill>
                <a:latin typeface="Times New Roman" panose="02020603050405020304" pitchFamily="18" charset="0"/>
                <a:cs typeface="Times New Roman" panose="02020603050405020304" pitchFamily="18" charset="0"/>
              </a:rPr>
              <a:t>变成现实之意</a:t>
            </a:r>
            <a:endParaRPr lang="zh-CN" altLang="zh-CN" sz="2400" dirty="0">
              <a:solidFill>
                <a:srgbClr val="7030A0"/>
              </a:solidFill>
              <a:latin typeface="Times New Roman" panose="02020603050405020304" pitchFamily="18" charset="0"/>
              <a:cs typeface="Times New Roman" panose="02020603050405020304" pitchFamily="18" charset="0"/>
            </a:endParaRPr>
          </a:p>
          <a:p>
            <a:pPr lvl="0"/>
            <a:endParaRPr lang="en-US" altLang="zh-CN" sz="2800" dirty="0">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8184232" y="2780928"/>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Unit 3:  My Future Job</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15" name="组合 14"/>
            <p:cNvGrpSpPr/>
            <p:nvPr/>
          </p:nvGrpSpPr>
          <p:grpSpPr>
            <a:xfrm>
              <a:off x="4906" y="3125"/>
              <a:ext cx="2917" cy="2916"/>
              <a:chOff x="3617767" y="1552534"/>
              <a:chExt cx="1852274"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Five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8"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9"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90"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1"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7"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8"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9" name="组合 98"/>
            <p:cNvGrpSpPr/>
            <p:nvPr/>
          </p:nvGrpSpPr>
          <p:grpSpPr>
            <a:xfrm>
              <a:off x="2912" y="4831"/>
              <a:ext cx="3126" cy="3175"/>
              <a:chOff x="3617767" y="1486413"/>
              <a:chExt cx="1841077" cy="1851387"/>
            </a:xfrm>
            <a:solidFill>
              <a:schemeClr val="accent2">
                <a:lumMod val="60000"/>
                <a:lumOff val="40000"/>
              </a:schemeClr>
            </a:solidFill>
          </p:grpSpPr>
          <p:sp>
            <p:nvSpPr>
              <p:cNvPr id="100"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1"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2" name="组合 101"/>
            <p:cNvGrpSpPr/>
            <p:nvPr/>
          </p:nvGrpSpPr>
          <p:grpSpPr>
            <a:xfrm>
              <a:off x="11644" y="4606"/>
              <a:ext cx="3126" cy="3175"/>
              <a:chOff x="3617767" y="1486413"/>
              <a:chExt cx="1841077" cy="1851387"/>
            </a:xfrm>
            <a:solidFill>
              <a:schemeClr val="accent4">
                <a:lumMod val="75000"/>
              </a:schemeClr>
            </a:solidFill>
          </p:grpSpPr>
          <p:sp>
            <p:nvSpPr>
              <p:cNvPr id="103"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4" name="TextBox 5"/>
              <p:cNvSpPr txBox="1"/>
              <p:nvPr/>
            </p:nvSpPr>
            <p:spPr>
              <a:xfrm>
                <a:off x="3818119" y="1949260"/>
                <a:ext cx="1533238" cy="902077"/>
              </a:xfrm>
              <a:prstGeom prst="rect">
                <a:avLst/>
              </a:prstGeom>
              <a:grp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105" name="组合 104"/>
            <p:cNvGrpSpPr/>
            <p:nvPr/>
          </p:nvGrpSpPr>
          <p:grpSpPr>
            <a:xfrm>
              <a:off x="16421" y="4117"/>
              <a:ext cx="2659" cy="2604"/>
              <a:chOff x="6708446" y="1484785"/>
              <a:chExt cx="1841077" cy="1851387"/>
            </a:xfrm>
          </p:grpSpPr>
          <p:sp>
            <p:nvSpPr>
              <p:cNvPr id="10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7"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8" name="Straight Connector 38"/>
            <p:cNvCxnSpPr>
              <a:stCxn id="39" idx="1"/>
              <a:endCxn id="109"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9"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10"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20"/>
          <p:cNvSpPr/>
          <p:nvPr/>
        </p:nvSpPr>
        <p:spPr>
          <a:xfrm>
            <a:off x="803412" y="908720"/>
            <a:ext cx="5904656" cy="5878532"/>
          </a:xfrm>
          <a:prstGeom prst="rect">
            <a:avLst/>
          </a:prstGeom>
        </p:spPr>
        <p:txBody>
          <a:bodyPr wrap="square">
            <a:spAutoFit/>
          </a:bodyPr>
          <a:lstStyle/>
          <a:p>
            <a:pPr defTabSz="1214120"/>
            <a:r>
              <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Keys</a:t>
            </a:r>
            <a:r>
              <a:rPr lang="zh-CN" altLang="en-US"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to</a:t>
            </a:r>
            <a:r>
              <a:rPr lang="zh-CN" altLang="en-US"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the</a:t>
            </a:r>
            <a:r>
              <a:rPr lang="zh-CN" altLang="en-US"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Exercises</a:t>
            </a:r>
            <a:endPar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a:p>
            <a:pPr lvl="0">
              <a:lnSpc>
                <a:spcPct val="150000"/>
              </a:lnSpc>
            </a:pPr>
            <a:r>
              <a:rPr lang="en-US" altLang="zh-CN" sz="2000" b="1" dirty="0"/>
              <a:t>1. Complete the Dialogue. </a:t>
            </a:r>
            <a:r>
              <a:rPr lang="zh-CN" altLang="zh-CN" sz="2000" b="1" dirty="0"/>
              <a:t>补充完整对话</a:t>
            </a:r>
            <a:endParaRPr lang="zh-CN" altLang="zh-CN" sz="2000" dirty="0"/>
          </a:p>
          <a:p>
            <a:pPr lvl="0">
              <a:lnSpc>
                <a:spcPct val="150000"/>
              </a:lnSpc>
            </a:pPr>
            <a:r>
              <a:rPr lang="en-US" altLang="zh-CN" sz="2000" dirty="0"/>
              <a:t>What do you want to be in the future?</a:t>
            </a:r>
            <a:endParaRPr lang="zh-CN" altLang="zh-CN" sz="2000" dirty="0"/>
          </a:p>
          <a:p>
            <a:pPr>
              <a:lnSpc>
                <a:spcPct val="150000"/>
              </a:lnSpc>
            </a:pPr>
            <a:r>
              <a:rPr lang="zh-CN" altLang="zh-CN" sz="2000" dirty="0"/>
              <a:t>（</a:t>
            </a:r>
            <a:r>
              <a:rPr lang="en-US" altLang="zh-CN" sz="2000" dirty="0"/>
              <a:t>2</a:t>
            </a:r>
            <a:r>
              <a:rPr lang="zh-CN" altLang="zh-CN" sz="2000" dirty="0"/>
              <a:t>）</a:t>
            </a:r>
            <a:r>
              <a:rPr lang="en-US" altLang="zh-CN" sz="2000" dirty="0"/>
              <a:t>I want to be a policeman.</a:t>
            </a:r>
            <a:endParaRPr lang="zh-CN" altLang="zh-CN" sz="2000" dirty="0"/>
          </a:p>
          <a:p>
            <a:pPr>
              <a:lnSpc>
                <a:spcPct val="150000"/>
              </a:lnSpc>
            </a:pPr>
            <a:r>
              <a:rPr lang="zh-CN" altLang="zh-CN" sz="2000" dirty="0"/>
              <a:t>（</a:t>
            </a:r>
            <a:r>
              <a:rPr lang="en-US" altLang="zh-CN" sz="2000" dirty="0"/>
              <a:t>3</a:t>
            </a:r>
            <a:r>
              <a:rPr lang="zh-CN" altLang="zh-CN" sz="2000" dirty="0"/>
              <a:t>）</a:t>
            </a:r>
            <a:r>
              <a:rPr lang="en-US" altLang="zh-CN" sz="2000" dirty="0"/>
              <a:t>I want to be a cook.</a:t>
            </a:r>
            <a:endParaRPr lang="zh-CN" altLang="zh-CN" sz="2000" dirty="0"/>
          </a:p>
          <a:p>
            <a:pPr>
              <a:lnSpc>
                <a:spcPct val="150000"/>
              </a:lnSpc>
            </a:pPr>
            <a:r>
              <a:rPr lang="zh-CN" altLang="zh-CN" sz="2000" dirty="0"/>
              <a:t>（</a:t>
            </a:r>
            <a:r>
              <a:rPr lang="en-US" altLang="zh-CN" sz="2000" dirty="0"/>
              <a:t>4</a:t>
            </a:r>
            <a:r>
              <a:rPr lang="zh-CN" altLang="zh-CN" sz="2000" dirty="0"/>
              <a:t>）</a:t>
            </a:r>
            <a:r>
              <a:rPr lang="en-US" altLang="zh-CN" sz="2000" dirty="0"/>
              <a:t>I want to be a nurse.</a:t>
            </a:r>
            <a:endParaRPr lang="zh-CN" altLang="zh-CN" sz="2000" dirty="0"/>
          </a:p>
          <a:p>
            <a:pPr lvl="0">
              <a:lnSpc>
                <a:spcPct val="150000"/>
              </a:lnSpc>
            </a:pPr>
            <a:r>
              <a:rPr lang="en-US" altLang="zh-CN" sz="2000" b="1" dirty="0"/>
              <a:t>2. Oral Translation. </a:t>
            </a:r>
            <a:r>
              <a:rPr lang="zh-CN" altLang="zh-CN" sz="2000" b="1" dirty="0"/>
              <a:t>口头翻译</a:t>
            </a:r>
            <a:endParaRPr lang="zh-CN" altLang="zh-CN" sz="2000" dirty="0"/>
          </a:p>
          <a:p>
            <a:pPr>
              <a:lnSpc>
                <a:spcPct val="150000"/>
              </a:lnSpc>
            </a:pPr>
            <a:r>
              <a:rPr lang="zh-CN" altLang="zh-CN" sz="2000" dirty="0"/>
              <a:t>（</a:t>
            </a:r>
            <a:r>
              <a:rPr lang="en-US" altLang="zh-CN" sz="2000" dirty="0"/>
              <a:t>1</a:t>
            </a:r>
            <a:r>
              <a:rPr lang="zh-CN" altLang="zh-CN" sz="2000" dirty="0"/>
              <a:t>）</a:t>
            </a:r>
            <a:r>
              <a:rPr lang="en-US" altLang="zh-CN" sz="2000" dirty="0"/>
              <a:t>Who is the man in blue suit?</a:t>
            </a:r>
            <a:endParaRPr lang="zh-CN" altLang="zh-CN" sz="2000" dirty="0"/>
          </a:p>
          <a:p>
            <a:pPr>
              <a:lnSpc>
                <a:spcPct val="150000"/>
              </a:lnSpc>
            </a:pPr>
            <a:r>
              <a:rPr lang="zh-CN" altLang="zh-CN" sz="2000" dirty="0"/>
              <a:t>（</a:t>
            </a:r>
            <a:r>
              <a:rPr lang="en-US" altLang="zh-CN" sz="2000" dirty="0"/>
              <a:t>2</a:t>
            </a:r>
            <a:r>
              <a:rPr lang="zh-CN" altLang="zh-CN" sz="2000" dirty="0"/>
              <a:t>）</a:t>
            </a:r>
            <a:r>
              <a:rPr lang="en-US" altLang="zh-CN" sz="2000" dirty="0"/>
              <a:t>I think your father has a great job.</a:t>
            </a:r>
            <a:endParaRPr lang="zh-CN" altLang="zh-CN" sz="2000" dirty="0"/>
          </a:p>
          <a:p>
            <a:pPr>
              <a:lnSpc>
                <a:spcPct val="150000"/>
              </a:lnSpc>
            </a:pPr>
            <a:r>
              <a:rPr lang="zh-CN" altLang="zh-CN" sz="2000" dirty="0"/>
              <a:t>（</a:t>
            </a:r>
            <a:r>
              <a:rPr lang="en-US" altLang="zh-CN" sz="2000" dirty="0"/>
              <a:t>3</a:t>
            </a:r>
            <a:r>
              <a:rPr lang="zh-CN" altLang="zh-CN" sz="2000" dirty="0"/>
              <a:t>）</a:t>
            </a:r>
            <a:r>
              <a:rPr lang="en-US" altLang="zh-CN" sz="2000" dirty="0"/>
              <a:t>I want to be a policeman to protect people.</a:t>
            </a:r>
            <a:endParaRPr lang="zh-CN" altLang="zh-CN" sz="2000" dirty="0"/>
          </a:p>
          <a:p>
            <a:pPr>
              <a:lnSpc>
                <a:spcPct val="150000"/>
              </a:lnSpc>
            </a:pPr>
            <a:r>
              <a:rPr lang="zh-CN" altLang="zh-CN" sz="2000" dirty="0"/>
              <a:t>（</a:t>
            </a:r>
            <a:r>
              <a:rPr lang="en-US" altLang="zh-CN" sz="2000" dirty="0"/>
              <a:t>4</a:t>
            </a:r>
            <a:r>
              <a:rPr lang="zh-CN" altLang="zh-CN" sz="2000" dirty="0"/>
              <a:t>）</a:t>
            </a:r>
            <a:r>
              <a:rPr lang="en-US" altLang="zh-CN" sz="2000" dirty="0"/>
              <a:t>I want to be a doctor to save life.</a:t>
            </a:r>
            <a:endParaRPr lang="zh-CN" altLang="zh-CN" sz="2000" dirty="0"/>
          </a:p>
          <a:p>
            <a:pPr>
              <a:lnSpc>
                <a:spcPct val="150000"/>
              </a:lnSpc>
            </a:pPr>
            <a:r>
              <a:rPr lang="zh-CN" altLang="zh-CN" sz="2000" dirty="0"/>
              <a:t>（</a:t>
            </a:r>
            <a:r>
              <a:rPr lang="en-US" altLang="zh-CN" sz="2000" dirty="0"/>
              <a:t>5</a:t>
            </a:r>
            <a:r>
              <a:rPr lang="zh-CN" altLang="zh-CN" sz="2000" dirty="0"/>
              <a:t>）</a:t>
            </a:r>
            <a:r>
              <a:rPr lang="en-US" altLang="zh-CN" sz="2000" dirty="0"/>
              <a:t>I believe your dream will come true.</a:t>
            </a:r>
            <a:endParaRPr lang="zh-CN" altLang="zh-CN" sz="2000" dirty="0"/>
          </a:p>
          <a:p>
            <a:r>
              <a:rPr lang="en-US" altLang="zh-CN" dirty="0"/>
              <a:t> </a:t>
            </a:r>
            <a:endPar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112" name="组合 111"/>
          <p:cNvGrpSpPr/>
          <p:nvPr/>
        </p:nvGrpSpPr>
        <p:grpSpPr>
          <a:xfrm>
            <a:off x="9160142" y="2748903"/>
            <a:ext cx="2148234" cy="1360193"/>
            <a:chOff x="7636205" y="1561046"/>
            <a:chExt cx="2148234" cy="1360193"/>
          </a:xfrm>
        </p:grpSpPr>
        <p:sp>
          <p:nvSpPr>
            <p:cNvPr id="108" name="任意多边形 107"/>
            <p:cNvSpPr/>
            <p:nvPr/>
          </p:nvSpPr>
          <p:spPr>
            <a:xfrm>
              <a:off x="7636205" y="1561046"/>
              <a:ext cx="2148234" cy="1360193"/>
            </a:xfrm>
            <a:custGeom>
              <a:avLst/>
              <a:gdLst>
                <a:gd name="connsiteX0" fmla="*/ 0 w 2148234"/>
                <a:gd name="connsiteY0" fmla="*/ 226703 h 1360193"/>
                <a:gd name="connsiteX1" fmla="*/ 226703 w 2148234"/>
                <a:gd name="connsiteY1" fmla="*/ 0 h 1360193"/>
                <a:gd name="connsiteX2" fmla="*/ 1921531 w 2148234"/>
                <a:gd name="connsiteY2" fmla="*/ 0 h 1360193"/>
                <a:gd name="connsiteX3" fmla="*/ 2148234 w 2148234"/>
                <a:gd name="connsiteY3" fmla="*/ 226703 h 1360193"/>
                <a:gd name="connsiteX4" fmla="*/ 2148234 w 2148234"/>
                <a:gd name="connsiteY4" fmla="*/ 1133490 h 1360193"/>
                <a:gd name="connsiteX5" fmla="*/ 1921531 w 2148234"/>
                <a:gd name="connsiteY5" fmla="*/ 1360193 h 1360193"/>
                <a:gd name="connsiteX6" fmla="*/ 226703 w 2148234"/>
                <a:gd name="connsiteY6" fmla="*/ 1360193 h 1360193"/>
                <a:gd name="connsiteX7" fmla="*/ 0 w 2148234"/>
                <a:gd name="connsiteY7" fmla="*/ 1133490 h 1360193"/>
                <a:gd name="connsiteX8" fmla="*/ 0 w 2148234"/>
                <a:gd name="connsiteY8" fmla="*/ 226703 h 13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8234" h="1360193">
                  <a:moveTo>
                    <a:pt x="0" y="226703"/>
                  </a:moveTo>
                  <a:cubicBezTo>
                    <a:pt x="0" y="101498"/>
                    <a:pt x="101498" y="0"/>
                    <a:pt x="226703" y="0"/>
                  </a:cubicBezTo>
                  <a:lnTo>
                    <a:pt x="1921531" y="0"/>
                  </a:lnTo>
                  <a:cubicBezTo>
                    <a:pt x="2046736" y="0"/>
                    <a:pt x="2148234" y="101498"/>
                    <a:pt x="2148234" y="226703"/>
                  </a:cubicBezTo>
                  <a:lnTo>
                    <a:pt x="2148234" y="1133490"/>
                  </a:lnTo>
                  <a:cubicBezTo>
                    <a:pt x="2148234" y="1258695"/>
                    <a:pt x="2046736" y="1360193"/>
                    <a:pt x="1921531" y="1360193"/>
                  </a:cubicBezTo>
                  <a:lnTo>
                    <a:pt x="226703" y="1360193"/>
                  </a:lnTo>
                  <a:cubicBezTo>
                    <a:pt x="101498" y="1360193"/>
                    <a:pt x="0" y="1258695"/>
                    <a:pt x="0" y="1133490"/>
                  </a:cubicBezTo>
                  <a:lnTo>
                    <a:pt x="0" y="226703"/>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4979" tIns="134979" rIns="134979" bIns="134979" numCol="1" spcCol="1270" anchor="ctr" anchorCtr="0">
              <a:noAutofit/>
            </a:bodyPr>
            <a:lstStyle/>
            <a:p>
              <a:pPr lvl="0" algn="ctr" defTabSz="800100">
                <a:lnSpc>
                  <a:spcPct val="90000"/>
                </a:lnSpc>
                <a:spcBef>
                  <a:spcPct val="0"/>
                </a:spcBef>
                <a:spcAft>
                  <a:spcPct val="35000"/>
                </a:spcAft>
              </a:pPr>
              <a:endParaRPr lang="id-ID" sz="1800" kern="1200" dirty="0">
                <a:solidFill>
                  <a:sysClr val="window" lastClr="FFFFFF"/>
                </a:solidFill>
                <a:latin typeface="微软雅黑" panose="020B0503020204020204" pitchFamily="34" charset="-122"/>
                <a:ea typeface="微软雅黑" panose="020B0503020204020204" pitchFamily="34" charset="-122"/>
                <a:cs typeface="+mn-cs"/>
              </a:endParaRPr>
            </a:p>
          </p:txBody>
        </p:sp>
        <p:grpSp>
          <p:nvGrpSpPr>
            <p:cNvPr id="79" name="组合 78"/>
            <p:cNvGrpSpPr/>
            <p:nvPr/>
          </p:nvGrpSpPr>
          <p:grpSpPr>
            <a:xfrm>
              <a:off x="8380132" y="1906876"/>
              <a:ext cx="735772" cy="699880"/>
              <a:chOff x="4760915" y="138333"/>
              <a:chExt cx="801339" cy="758179"/>
            </a:xfrm>
            <a:solidFill>
              <a:sysClr val="window" lastClr="FFFFFF"/>
            </a:solidFill>
          </p:grpSpPr>
          <p:sp>
            <p:nvSpPr>
              <p:cNvPr id="80"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1"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2"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3"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grpSp>
      <p:sp>
        <p:nvSpPr>
          <p:cNvPr id="106" name="任意多边形 105"/>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Five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20" name="任意多边形 11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2000"/>
                                        <p:tgtEl>
                                          <p:spTgt spid="10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2000"/>
                                        <p:tgtEl>
                                          <p:spTgt spid="120"/>
                                        </p:tgtEl>
                                      </p:cBhvr>
                                    </p:animEffect>
                                  </p:childTnLst>
                                </p:cTn>
                              </p:par>
                            </p:childTnLst>
                          </p:cTn>
                        </p:par>
                        <p:par>
                          <p:cTn id="12" fill="hold">
                            <p:stCondLst>
                              <p:cond delay="4000"/>
                            </p:stCondLst>
                            <p:childTnLst>
                              <p:par>
                                <p:cTn id="13" presetID="9" presetClass="entr" presetSubtype="0" fill="hold" nodeType="afterEffect">
                                  <p:stCondLst>
                                    <p:cond delay="0"/>
                                  </p:stCondLst>
                                  <p:childTnLst>
                                    <p:set>
                                      <p:cBhvr>
                                        <p:cTn id="14" dur="1" fill="hold">
                                          <p:stCondLst>
                                            <p:cond delay="0"/>
                                          </p:stCondLst>
                                        </p:cTn>
                                        <p:tgtEl>
                                          <p:spTgt spid="112"/>
                                        </p:tgtEl>
                                        <p:attrNameLst>
                                          <p:attrName>style.visibility</p:attrName>
                                        </p:attrNameLst>
                                      </p:cBhvr>
                                      <p:to>
                                        <p:strVal val="visible"/>
                                      </p:to>
                                    </p:set>
                                    <p:animEffect transition="in" filter="dissolve">
                                      <p:cBhvr>
                                        <p:cTn id="1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20"/>
          <p:cNvSpPr/>
          <p:nvPr/>
        </p:nvSpPr>
        <p:spPr>
          <a:xfrm>
            <a:off x="1055440" y="1262969"/>
            <a:ext cx="5904656" cy="4955203"/>
          </a:xfrm>
          <a:prstGeom prst="rect">
            <a:avLst/>
          </a:prstGeom>
        </p:spPr>
        <p:txBody>
          <a:bodyPr wrap="square">
            <a:spAutoFit/>
          </a:bodyPr>
          <a:lstStyle/>
          <a:p>
            <a:pPr defTabSz="1214120"/>
            <a:r>
              <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Keys</a:t>
            </a:r>
            <a:r>
              <a:rPr lang="zh-CN" altLang="en-US"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to</a:t>
            </a:r>
            <a:r>
              <a:rPr lang="zh-CN" altLang="en-US"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the</a:t>
            </a:r>
            <a:r>
              <a:rPr lang="zh-CN" altLang="en-US"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Exercises</a:t>
            </a:r>
            <a:endPar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a:p>
            <a:pPr lvl="0">
              <a:lnSpc>
                <a:spcPct val="150000"/>
              </a:lnSpc>
            </a:pPr>
            <a:r>
              <a:rPr lang="en-US" altLang="zh-CN" sz="2000" b="1" dirty="0"/>
              <a:t>3. Make Your Own Dialogue.</a:t>
            </a:r>
            <a:r>
              <a:rPr lang="zh-CN" altLang="zh-CN" sz="2000" b="1" dirty="0"/>
              <a:t>自己创编对话。</a:t>
            </a:r>
            <a:endParaRPr lang="zh-CN" altLang="zh-CN" sz="2000" dirty="0"/>
          </a:p>
          <a:p>
            <a:pPr>
              <a:lnSpc>
                <a:spcPct val="150000"/>
              </a:lnSpc>
            </a:pPr>
            <a:r>
              <a:rPr lang="en-US" altLang="zh-CN" sz="2000" dirty="0"/>
              <a:t>T: Hello, my dear Roy.</a:t>
            </a:r>
            <a:endParaRPr lang="zh-CN" altLang="zh-CN" sz="2000" dirty="0"/>
          </a:p>
          <a:p>
            <a:pPr>
              <a:lnSpc>
                <a:spcPct val="150000"/>
              </a:lnSpc>
            </a:pPr>
            <a:r>
              <a:rPr lang="en-US" altLang="zh-CN" sz="2000" dirty="0"/>
              <a:t>R: Hello, teacher.</a:t>
            </a:r>
            <a:endParaRPr lang="zh-CN" altLang="zh-CN" sz="2000" dirty="0"/>
          </a:p>
          <a:p>
            <a:pPr>
              <a:lnSpc>
                <a:spcPct val="150000"/>
              </a:lnSpc>
            </a:pPr>
            <a:r>
              <a:rPr lang="en-US" altLang="zh-CN" sz="2000" dirty="0"/>
              <a:t>T: What kid of person do you want to be in the future?</a:t>
            </a:r>
            <a:endParaRPr lang="zh-CN" altLang="zh-CN" sz="2000" dirty="0"/>
          </a:p>
          <a:p>
            <a:pPr>
              <a:lnSpc>
                <a:spcPct val="150000"/>
              </a:lnSpc>
            </a:pPr>
            <a:r>
              <a:rPr lang="en-US" altLang="zh-CN" sz="2000" dirty="0"/>
              <a:t>R: I want to be a teacher like you.</a:t>
            </a:r>
            <a:endParaRPr lang="zh-CN" altLang="zh-CN" sz="2000" dirty="0"/>
          </a:p>
          <a:p>
            <a:pPr>
              <a:lnSpc>
                <a:spcPct val="150000"/>
              </a:lnSpc>
            </a:pPr>
            <a:r>
              <a:rPr lang="en-US" altLang="zh-CN" sz="2000" dirty="0"/>
              <a:t>T: Oh, wonderful. Could you tell me why?</a:t>
            </a:r>
            <a:endParaRPr lang="zh-CN" altLang="zh-CN" sz="2000" dirty="0"/>
          </a:p>
          <a:p>
            <a:pPr>
              <a:lnSpc>
                <a:spcPct val="150000"/>
              </a:lnSpc>
            </a:pPr>
            <a:r>
              <a:rPr lang="en-US" altLang="zh-CN" sz="2000" dirty="0"/>
              <a:t>R: I think it is a good job.</a:t>
            </a:r>
            <a:endParaRPr lang="zh-CN" altLang="zh-CN" sz="2000" dirty="0"/>
          </a:p>
          <a:p>
            <a:pPr>
              <a:lnSpc>
                <a:spcPct val="150000"/>
              </a:lnSpc>
            </a:pPr>
            <a:r>
              <a:rPr lang="en-US" altLang="zh-CN" sz="2000" dirty="0"/>
              <a:t>T: Oh yes. I am sure you will be a good teacher.</a:t>
            </a:r>
            <a:endParaRPr lang="zh-CN" altLang="zh-CN" sz="2000" dirty="0"/>
          </a:p>
          <a:p>
            <a:pPr>
              <a:lnSpc>
                <a:spcPct val="150000"/>
              </a:lnSpc>
            </a:pPr>
            <a:r>
              <a:rPr lang="en-US" altLang="zh-CN" sz="2000" dirty="0"/>
              <a:t>R: Thank you.</a:t>
            </a:r>
            <a:endParaRPr lang="zh-CN" altLang="zh-CN" sz="2000" dirty="0"/>
          </a:p>
          <a:p>
            <a:r>
              <a:rPr lang="en-US" altLang="zh-CN" dirty="0"/>
              <a:t> </a:t>
            </a:r>
            <a:endPar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112" name="组合 111"/>
          <p:cNvGrpSpPr/>
          <p:nvPr/>
        </p:nvGrpSpPr>
        <p:grpSpPr>
          <a:xfrm>
            <a:off x="8988326" y="2748903"/>
            <a:ext cx="2148234" cy="1360193"/>
            <a:chOff x="7636205" y="1561046"/>
            <a:chExt cx="2148234" cy="1360193"/>
          </a:xfrm>
        </p:grpSpPr>
        <p:sp>
          <p:nvSpPr>
            <p:cNvPr id="108" name="任意多边形 107"/>
            <p:cNvSpPr/>
            <p:nvPr/>
          </p:nvSpPr>
          <p:spPr>
            <a:xfrm>
              <a:off x="7636205" y="1561046"/>
              <a:ext cx="2148234" cy="1360193"/>
            </a:xfrm>
            <a:custGeom>
              <a:avLst/>
              <a:gdLst>
                <a:gd name="connsiteX0" fmla="*/ 0 w 2148234"/>
                <a:gd name="connsiteY0" fmla="*/ 226703 h 1360193"/>
                <a:gd name="connsiteX1" fmla="*/ 226703 w 2148234"/>
                <a:gd name="connsiteY1" fmla="*/ 0 h 1360193"/>
                <a:gd name="connsiteX2" fmla="*/ 1921531 w 2148234"/>
                <a:gd name="connsiteY2" fmla="*/ 0 h 1360193"/>
                <a:gd name="connsiteX3" fmla="*/ 2148234 w 2148234"/>
                <a:gd name="connsiteY3" fmla="*/ 226703 h 1360193"/>
                <a:gd name="connsiteX4" fmla="*/ 2148234 w 2148234"/>
                <a:gd name="connsiteY4" fmla="*/ 1133490 h 1360193"/>
                <a:gd name="connsiteX5" fmla="*/ 1921531 w 2148234"/>
                <a:gd name="connsiteY5" fmla="*/ 1360193 h 1360193"/>
                <a:gd name="connsiteX6" fmla="*/ 226703 w 2148234"/>
                <a:gd name="connsiteY6" fmla="*/ 1360193 h 1360193"/>
                <a:gd name="connsiteX7" fmla="*/ 0 w 2148234"/>
                <a:gd name="connsiteY7" fmla="*/ 1133490 h 1360193"/>
                <a:gd name="connsiteX8" fmla="*/ 0 w 2148234"/>
                <a:gd name="connsiteY8" fmla="*/ 226703 h 13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8234" h="1360193">
                  <a:moveTo>
                    <a:pt x="0" y="226703"/>
                  </a:moveTo>
                  <a:cubicBezTo>
                    <a:pt x="0" y="101498"/>
                    <a:pt x="101498" y="0"/>
                    <a:pt x="226703" y="0"/>
                  </a:cubicBezTo>
                  <a:lnTo>
                    <a:pt x="1921531" y="0"/>
                  </a:lnTo>
                  <a:cubicBezTo>
                    <a:pt x="2046736" y="0"/>
                    <a:pt x="2148234" y="101498"/>
                    <a:pt x="2148234" y="226703"/>
                  </a:cubicBezTo>
                  <a:lnTo>
                    <a:pt x="2148234" y="1133490"/>
                  </a:lnTo>
                  <a:cubicBezTo>
                    <a:pt x="2148234" y="1258695"/>
                    <a:pt x="2046736" y="1360193"/>
                    <a:pt x="1921531" y="1360193"/>
                  </a:cubicBezTo>
                  <a:lnTo>
                    <a:pt x="226703" y="1360193"/>
                  </a:lnTo>
                  <a:cubicBezTo>
                    <a:pt x="101498" y="1360193"/>
                    <a:pt x="0" y="1258695"/>
                    <a:pt x="0" y="1133490"/>
                  </a:cubicBezTo>
                  <a:lnTo>
                    <a:pt x="0" y="226703"/>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4979" tIns="134979" rIns="134979" bIns="134979" numCol="1" spcCol="1270" anchor="ctr" anchorCtr="0">
              <a:noAutofit/>
            </a:bodyPr>
            <a:lstStyle/>
            <a:p>
              <a:pPr lvl="0" algn="ctr" defTabSz="800100">
                <a:lnSpc>
                  <a:spcPct val="90000"/>
                </a:lnSpc>
                <a:spcBef>
                  <a:spcPct val="0"/>
                </a:spcBef>
                <a:spcAft>
                  <a:spcPct val="35000"/>
                </a:spcAft>
              </a:pPr>
              <a:endParaRPr lang="id-ID" sz="1800" kern="1200" dirty="0">
                <a:solidFill>
                  <a:sysClr val="window" lastClr="FFFFFF"/>
                </a:solidFill>
                <a:latin typeface="微软雅黑" panose="020B0503020204020204" pitchFamily="34" charset="-122"/>
                <a:ea typeface="微软雅黑" panose="020B0503020204020204" pitchFamily="34" charset="-122"/>
                <a:cs typeface="+mn-cs"/>
              </a:endParaRPr>
            </a:p>
          </p:txBody>
        </p:sp>
        <p:grpSp>
          <p:nvGrpSpPr>
            <p:cNvPr id="79" name="组合 78"/>
            <p:cNvGrpSpPr/>
            <p:nvPr/>
          </p:nvGrpSpPr>
          <p:grpSpPr>
            <a:xfrm>
              <a:off x="8380132" y="1906876"/>
              <a:ext cx="735772" cy="699880"/>
              <a:chOff x="4760915" y="138333"/>
              <a:chExt cx="801339" cy="758179"/>
            </a:xfrm>
            <a:solidFill>
              <a:sysClr val="window" lastClr="FFFFFF"/>
            </a:solidFill>
          </p:grpSpPr>
          <p:sp>
            <p:nvSpPr>
              <p:cNvPr id="80"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1"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2"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3"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grpSp>
      <p:sp>
        <p:nvSpPr>
          <p:cNvPr id="106" name="任意多边形 105"/>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Five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20" name="任意多边形 11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2000"/>
                                        <p:tgtEl>
                                          <p:spTgt spid="10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2000"/>
                                        <p:tgtEl>
                                          <p:spTgt spid="120"/>
                                        </p:tgtEl>
                                      </p:cBhvr>
                                    </p:animEffect>
                                  </p:childTnLst>
                                </p:cTn>
                              </p:par>
                            </p:childTnLst>
                          </p:cTn>
                        </p:par>
                        <p:par>
                          <p:cTn id="12" fill="hold">
                            <p:stCondLst>
                              <p:cond delay="4000"/>
                            </p:stCondLst>
                            <p:childTnLst>
                              <p:par>
                                <p:cTn id="13" presetID="9" presetClass="entr" presetSubtype="0" fill="hold" nodeType="afterEffect">
                                  <p:stCondLst>
                                    <p:cond delay="0"/>
                                  </p:stCondLst>
                                  <p:childTnLst>
                                    <p:set>
                                      <p:cBhvr>
                                        <p:cTn id="14" dur="1" fill="hold">
                                          <p:stCondLst>
                                            <p:cond delay="0"/>
                                          </p:stCondLst>
                                        </p:cTn>
                                        <p:tgtEl>
                                          <p:spTgt spid="112"/>
                                        </p:tgtEl>
                                        <p:attrNameLst>
                                          <p:attrName>style.visibility</p:attrName>
                                        </p:attrNameLst>
                                      </p:cBhvr>
                                      <p:to>
                                        <p:strVal val="visible"/>
                                      </p:to>
                                    </p:set>
                                    <p:animEffect transition="in" filter="dissolve">
                                      <p:cBhvr>
                                        <p:cTn id="1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055440" y="332656"/>
            <a:ext cx="3744416"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Teaching Objectives</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 name="任意多边形 2"/>
          <p:cNvSpPr/>
          <p:nvPr/>
        </p:nvSpPr>
        <p:spPr>
          <a:xfrm>
            <a:off x="4799856" y="332656"/>
            <a:ext cx="3744416"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矩形 39"/>
          <p:cNvSpPr/>
          <p:nvPr/>
        </p:nvSpPr>
        <p:spPr>
          <a:xfrm>
            <a:off x="5799445" y="974263"/>
            <a:ext cx="6096000" cy="5629554"/>
          </a:xfrm>
          <a:prstGeom prst="rect">
            <a:avLst/>
          </a:prstGeom>
        </p:spPr>
        <p:txBody>
          <a:bodyPr>
            <a:spAutoFit/>
          </a:bodyPr>
          <a:lstStyle/>
          <a:p>
            <a:r>
              <a:rPr lang="en-US" altLang="zh-CN" sz="2800" dirty="0">
                <a:solidFill>
                  <a:srgbClr val="7030A0"/>
                </a:solidFill>
                <a:latin typeface="Times New Roman" panose="02020603050405020304" pitchFamily="18" charset="0"/>
                <a:cs typeface="Times New Roman" panose="02020603050405020304" pitchFamily="18" charset="0"/>
              </a:rPr>
              <a:t>After learning this unit, the students should be able to </a:t>
            </a:r>
            <a:endParaRPr lang="en-US" altLang="zh-CN" sz="2800" dirty="0">
              <a:solidFill>
                <a:srgbClr val="7030A0"/>
              </a:solidFill>
              <a:latin typeface="Times New Roman" panose="02020603050405020304" pitchFamily="18" charset="0"/>
              <a:cs typeface="Times New Roman" panose="02020603050405020304" pitchFamily="18" charset="0"/>
            </a:endParaRPr>
          </a:p>
          <a:p>
            <a:endParaRPr lang="zh-CN" altLang="zh-CN" sz="2800" dirty="0">
              <a:solidFill>
                <a:srgbClr val="7030A0"/>
              </a:solidFill>
              <a:latin typeface="Times New Roman" panose="02020603050405020304" pitchFamily="18" charset="0"/>
              <a:cs typeface="Times New Roman" panose="02020603050405020304" pitchFamily="18" charset="0"/>
            </a:endParaRPr>
          </a:p>
          <a:p>
            <a:pPr lvl="0"/>
            <a:r>
              <a:rPr lang="en-US" altLang="zh-CN" sz="2800" dirty="0">
                <a:solidFill>
                  <a:srgbClr val="7030A0"/>
                </a:solidFill>
                <a:latin typeface="Times New Roman" panose="02020603050405020304" pitchFamily="18" charset="0"/>
                <a:cs typeface="Times New Roman" panose="02020603050405020304" pitchFamily="18" charset="0"/>
              </a:rPr>
              <a:t>1. read the </a:t>
            </a:r>
            <a:r>
              <a:rPr lang="en-US" altLang="zh-CN" sz="2800" dirty="0" err="1">
                <a:solidFill>
                  <a:srgbClr val="7030A0"/>
                </a:solidFill>
                <a:latin typeface="Times New Roman" panose="02020603050405020304" pitchFamily="18" charset="0"/>
                <a:cs typeface="Times New Roman" panose="02020603050405020304" pitchFamily="18" charset="0"/>
              </a:rPr>
              <a:t>the</a:t>
            </a:r>
            <a:r>
              <a:rPr lang="en-US" altLang="zh-CN" sz="2800" dirty="0">
                <a:solidFill>
                  <a:srgbClr val="7030A0"/>
                </a:solidFill>
                <a:latin typeface="Times New Roman" panose="02020603050405020304" pitchFamily="18" charset="0"/>
                <a:cs typeface="Times New Roman" panose="02020603050405020304" pitchFamily="18" charset="0"/>
              </a:rPr>
              <a:t> sentences with the sounds: /ʌ/</a:t>
            </a:r>
            <a:r>
              <a:rPr lang="zh-CN" altLang="zh-CN" sz="2800" dirty="0">
                <a:solidFill>
                  <a:srgbClr val="7030A0"/>
                </a:solidFill>
                <a:latin typeface="Times New Roman" panose="02020603050405020304" pitchFamily="18" charset="0"/>
                <a:cs typeface="Times New Roman" panose="02020603050405020304" pitchFamily="18" charset="0"/>
              </a:rPr>
              <a:t>，</a:t>
            </a:r>
            <a:r>
              <a:rPr lang="en-US" altLang="zh-CN" sz="2800" dirty="0">
                <a:solidFill>
                  <a:srgbClr val="7030A0"/>
                </a:solidFill>
                <a:latin typeface="Times New Roman" panose="02020603050405020304" pitchFamily="18" charset="0"/>
                <a:cs typeface="Times New Roman" panose="02020603050405020304" pitchFamily="18" charset="0"/>
              </a:rPr>
              <a:t>/ɜ:/</a:t>
            </a:r>
            <a:r>
              <a:rPr lang="zh-CN" altLang="zh-CN" sz="2800" dirty="0">
                <a:solidFill>
                  <a:srgbClr val="7030A0"/>
                </a:solidFill>
                <a:latin typeface="Times New Roman" panose="02020603050405020304" pitchFamily="18" charset="0"/>
                <a:cs typeface="Times New Roman" panose="02020603050405020304" pitchFamily="18" charset="0"/>
              </a:rPr>
              <a:t>，</a:t>
            </a:r>
            <a:r>
              <a:rPr lang="en-US" altLang="zh-CN" sz="2800" dirty="0">
                <a:solidFill>
                  <a:srgbClr val="7030A0"/>
                </a:solidFill>
                <a:latin typeface="Times New Roman" panose="02020603050405020304" pitchFamily="18" charset="0"/>
                <a:cs typeface="Times New Roman" panose="02020603050405020304" pitchFamily="18" charset="0"/>
              </a:rPr>
              <a:t>/ə/ fluently.</a:t>
            </a:r>
            <a:endParaRPr lang="en-US" altLang="zh-CN" sz="2800" dirty="0">
              <a:solidFill>
                <a:srgbClr val="7030A0"/>
              </a:solidFill>
              <a:latin typeface="Times New Roman" panose="02020603050405020304" pitchFamily="18" charset="0"/>
              <a:cs typeface="Times New Roman" panose="02020603050405020304" pitchFamily="18" charset="0"/>
            </a:endParaRPr>
          </a:p>
          <a:p>
            <a:pPr lvl="0"/>
            <a:endParaRPr lang="zh-CN" altLang="zh-CN" sz="2800" dirty="0">
              <a:solidFill>
                <a:srgbClr val="7030A0"/>
              </a:solidFill>
              <a:latin typeface="Times New Roman" panose="02020603050405020304" pitchFamily="18" charset="0"/>
              <a:cs typeface="Times New Roman" panose="02020603050405020304" pitchFamily="18" charset="0"/>
            </a:endParaRPr>
          </a:p>
          <a:p>
            <a:pPr lvl="0"/>
            <a:r>
              <a:rPr lang="en-US" altLang="zh-CN" sz="2800" dirty="0">
                <a:solidFill>
                  <a:srgbClr val="7030A0"/>
                </a:solidFill>
                <a:latin typeface="Times New Roman" panose="02020603050405020304" pitchFamily="18" charset="0"/>
                <a:cs typeface="Times New Roman" panose="02020603050405020304" pitchFamily="18" charset="0"/>
              </a:rPr>
              <a:t>2. use the key words to make new dialogues. </a:t>
            </a:r>
            <a:endParaRPr lang="en-US" altLang="zh-CN" sz="2800" dirty="0">
              <a:solidFill>
                <a:srgbClr val="7030A0"/>
              </a:solidFill>
              <a:latin typeface="Times New Roman" panose="02020603050405020304" pitchFamily="18" charset="0"/>
              <a:cs typeface="Times New Roman" panose="02020603050405020304" pitchFamily="18" charset="0"/>
            </a:endParaRPr>
          </a:p>
          <a:p>
            <a:pPr lvl="0"/>
            <a:endParaRPr lang="zh-CN" altLang="zh-CN" sz="2800" dirty="0">
              <a:solidFill>
                <a:srgbClr val="7030A0"/>
              </a:solidFill>
              <a:latin typeface="Times New Roman" panose="02020603050405020304" pitchFamily="18" charset="0"/>
              <a:cs typeface="Times New Roman" panose="02020603050405020304" pitchFamily="18" charset="0"/>
            </a:endParaRPr>
          </a:p>
          <a:p>
            <a:pPr lvl="0"/>
            <a:r>
              <a:rPr lang="en-US" altLang="zh-CN" sz="2800" dirty="0">
                <a:solidFill>
                  <a:srgbClr val="7030A0"/>
                </a:solidFill>
                <a:latin typeface="Times New Roman" panose="02020603050405020304" pitchFamily="18" charset="0"/>
                <a:cs typeface="Times New Roman" panose="02020603050405020304" pitchFamily="18" charset="0"/>
              </a:rPr>
              <a:t>3. arrange a game for the kids to practice the English sentences: “I want to be a/an...”  </a:t>
            </a:r>
            <a:endParaRPr lang="zh-CN" altLang="zh-CN" sz="2800" dirty="0">
              <a:solidFill>
                <a:srgbClr val="7030A0"/>
              </a:solidFill>
              <a:latin typeface="Times New Roman" panose="02020603050405020304" pitchFamily="18" charset="0"/>
              <a:cs typeface="Times New Roman" panose="02020603050405020304" pitchFamily="18" charset="0"/>
            </a:endParaRPr>
          </a:p>
          <a:p>
            <a:pPr>
              <a:lnSpc>
                <a:spcPct val="150000"/>
              </a:lnSpc>
            </a:pPr>
            <a:endParaRPr lang="zh-CN" altLang="en-US" dirty="0">
              <a:solidFill>
                <a:srgbClr val="7030A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7" name="图片 6"/>
          <p:cNvPicPr/>
          <p:nvPr/>
        </p:nvPicPr>
        <p:blipFill>
          <a:blip r:embed="rId1" cstate="print">
            <a:extLst>
              <a:ext uri="{28A0092B-C50C-407E-A947-70E740481C1C}">
                <a14:useLocalDpi xmlns:a14="http://schemas.microsoft.com/office/drawing/2010/main" val="0"/>
              </a:ext>
            </a:extLst>
          </a:blip>
          <a:stretch>
            <a:fillRect/>
          </a:stretch>
        </p:blipFill>
        <p:spPr>
          <a:xfrm>
            <a:off x="296555" y="1484784"/>
            <a:ext cx="5112568" cy="4145233"/>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0"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Unit 3:  My Future Job</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15" name="组合 14"/>
            <p:cNvGrpSpPr/>
            <p:nvPr/>
          </p:nvGrpSpPr>
          <p:grpSpPr>
            <a:xfrm>
              <a:off x="4906" y="3125"/>
              <a:ext cx="2917" cy="2916"/>
              <a:chOff x="3617767" y="1552534"/>
              <a:chExt cx="1852274"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8"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9"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90"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1"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7"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8"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9" name="组合 98"/>
            <p:cNvGrpSpPr/>
            <p:nvPr/>
          </p:nvGrpSpPr>
          <p:grpSpPr>
            <a:xfrm>
              <a:off x="2912" y="4831"/>
              <a:ext cx="3126" cy="3175"/>
              <a:chOff x="3617767" y="1486413"/>
              <a:chExt cx="1841077" cy="1851387"/>
            </a:xfrm>
            <a:solidFill>
              <a:schemeClr val="accent2">
                <a:lumMod val="60000"/>
                <a:lumOff val="40000"/>
              </a:schemeClr>
            </a:solidFill>
          </p:grpSpPr>
          <p:sp>
            <p:nvSpPr>
              <p:cNvPr id="100"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1"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2" name="组合 101"/>
            <p:cNvGrpSpPr/>
            <p:nvPr/>
          </p:nvGrpSpPr>
          <p:grpSpPr>
            <a:xfrm>
              <a:off x="11644" y="4606"/>
              <a:ext cx="3126" cy="3175"/>
              <a:chOff x="3617767" y="1486413"/>
              <a:chExt cx="1841077" cy="1851387"/>
            </a:xfrm>
            <a:solidFill>
              <a:schemeClr val="accent4">
                <a:lumMod val="75000"/>
              </a:schemeClr>
            </a:solidFill>
          </p:grpSpPr>
          <p:sp>
            <p:nvSpPr>
              <p:cNvPr id="103"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4" name="TextBox 5"/>
              <p:cNvSpPr txBox="1"/>
              <p:nvPr/>
            </p:nvSpPr>
            <p:spPr>
              <a:xfrm>
                <a:off x="3818119" y="1949260"/>
                <a:ext cx="1533238" cy="902077"/>
              </a:xfrm>
              <a:prstGeom prst="rect">
                <a:avLst/>
              </a:prstGeom>
              <a:grpFill/>
            </p:spPr>
            <p:txBody>
              <a:bodyPr wrap="square" lIns="121505" tIns="60753" rIns="121505" bIns="60753" rtlCol="0">
                <a:spAutoFit/>
              </a:bodyPr>
              <a:lstStyle/>
              <a:p>
                <a:pPr lvl="0" algn="ctr">
                  <a:buClrTx/>
                  <a:buSzTx/>
                  <a:buFontTx/>
                </a:pP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Six</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105" name="组合 104"/>
            <p:cNvGrpSpPr/>
            <p:nvPr/>
          </p:nvGrpSpPr>
          <p:grpSpPr>
            <a:xfrm>
              <a:off x="16421" y="4117"/>
              <a:ext cx="2659" cy="2604"/>
              <a:chOff x="6708446" y="1484785"/>
              <a:chExt cx="1841077" cy="1851387"/>
            </a:xfrm>
          </p:grpSpPr>
          <p:sp>
            <p:nvSpPr>
              <p:cNvPr id="10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7"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8" name="Straight Connector 38"/>
            <p:cNvCxnSpPr>
              <a:stCxn id="39" idx="1"/>
              <a:endCxn id="109"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9"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10"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839416" y="1171716"/>
            <a:ext cx="6192688" cy="5065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1. Read a Rhyme</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800" dirty="0">
                <a:solidFill>
                  <a:srgbClr val="00B0F0"/>
                </a:solidFill>
                <a:latin typeface="Times New Roman" panose="02020603050405020304" pitchFamily="18" charset="0"/>
                <a:cs typeface="Times New Roman" panose="02020603050405020304" pitchFamily="18" charset="0"/>
              </a:rPr>
              <a:t>Rain, rain go away,</a:t>
            </a:r>
            <a:br>
              <a:rPr lang="en-US" altLang="zh-CN" sz="2800" dirty="0">
                <a:solidFill>
                  <a:srgbClr val="00B0F0"/>
                </a:solidFill>
                <a:latin typeface="Times New Roman" panose="02020603050405020304" pitchFamily="18" charset="0"/>
                <a:cs typeface="Times New Roman" panose="02020603050405020304" pitchFamily="18" charset="0"/>
              </a:rPr>
            </a:br>
            <a:r>
              <a:rPr lang="en-US" altLang="zh-CN" sz="2800" dirty="0">
                <a:solidFill>
                  <a:srgbClr val="00B0F0"/>
                </a:solidFill>
                <a:latin typeface="Times New Roman" panose="02020603050405020304" pitchFamily="18" charset="0"/>
                <a:cs typeface="Times New Roman" panose="02020603050405020304" pitchFamily="18" charset="0"/>
              </a:rPr>
              <a:t>Come again another day.</a:t>
            </a:r>
            <a:br>
              <a:rPr lang="en-US" altLang="zh-CN" sz="2800" dirty="0">
                <a:solidFill>
                  <a:srgbClr val="00B0F0"/>
                </a:solidFill>
                <a:latin typeface="Times New Roman" panose="02020603050405020304" pitchFamily="18" charset="0"/>
                <a:cs typeface="Times New Roman" panose="02020603050405020304" pitchFamily="18" charset="0"/>
              </a:rPr>
            </a:br>
            <a:r>
              <a:rPr lang="en-US" altLang="zh-CN" sz="2800" dirty="0">
                <a:solidFill>
                  <a:srgbClr val="00B0F0"/>
                </a:solidFill>
                <a:latin typeface="Times New Roman" panose="02020603050405020304" pitchFamily="18" charset="0"/>
                <a:cs typeface="Times New Roman" panose="02020603050405020304" pitchFamily="18" charset="0"/>
              </a:rPr>
              <a:t>Little Johnny wants to play;</a:t>
            </a:r>
            <a:br>
              <a:rPr lang="en-US" altLang="zh-CN" sz="2800" dirty="0">
                <a:solidFill>
                  <a:srgbClr val="00B0F0"/>
                </a:solidFill>
                <a:latin typeface="Times New Roman" panose="02020603050405020304" pitchFamily="18" charset="0"/>
                <a:cs typeface="Times New Roman" panose="02020603050405020304" pitchFamily="18" charset="0"/>
              </a:rPr>
            </a:br>
            <a:r>
              <a:rPr lang="en-US" altLang="zh-CN" sz="2800" dirty="0">
                <a:solidFill>
                  <a:srgbClr val="00B0F0"/>
                </a:solidFill>
                <a:latin typeface="Times New Roman" panose="02020603050405020304" pitchFamily="18" charset="0"/>
                <a:cs typeface="Times New Roman" panose="02020603050405020304" pitchFamily="18" charset="0"/>
              </a:rPr>
              <a:t>Rain, rain, go away.</a:t>
            </a:r>
            <a:endParaRPr lang="en-US" altLang="zh-CN" sz="2800" dirty="0">
              <a:solidFill>
                <a:srgbClr val="00B0F0"/>
              </a:solidFill>
              <a:latin typeface="Times New Roman" panose="02020603050405020304" pitchFamily="18" charset="0"/>
              <a:cs typeface="Times New Roman" panose="02020603050405020304" pitchFamily="18" charset="0"/>
            </a:endParaRPr>
          </a:p>
          <a:p>
            <a:pPr defTabSz="1214120">
              <a:lnSpc>
                <a:spcPct val="150000"/>
              </a:lnSpc>
            </a:pPr>
            <a:r>
              <a:rPr lang="zh-CN" altLang="zh-CN" sz="2400" dirty="0">
                <a:latin typeface="Times New Roman" panose="02020603050405020304" pitchFamily="18" charset="0"/>
                <a:cs typeface="Times New Roman" panose="02020603050405020304" pitchFamily="18" charset="0"/>
              </a:rPr>
              <a:t>在朗读或演唱这一首儿歌的时候，“</a:t>
            </a:r>
            <a:r>
              <a:rPr lang="en-US" altLang="zh-CN" sz="2400" dirty="0">
                <a:latin typeface="Times New Roman" panose="02020603050405020304" pitchFamily="18" charset="0"/>
                <a:cs typeface="Times New Roman" panose="02020603050405020304" pitchFamily="18" charset="0"/>
              </a:rPr>
              <a:t>rain</a:t>
            </a:r>
            <a:r>
              <a:rPr lang="zh-CN" altLang="zh-CN" sz="2400" dirty="0">
                <a:latin typeface="Times New Roman" panose="02020603050405020304" pitchFamily="18" charset="0"/>
                <a:cs typeface="Times New Roman" panose="02020603050405020304" pitchFamily="18" charset="0"/>
              </a:rPr>
              <a:t>”单词的准确发音特别重要，很多学生因为</a:t>
            </a:r>
            <a:r>
              <a:rPr lang="en-US" altLang="zh-CN" sz="2400" dirty="0">
                <a:latin typeface="Times New Roman" panose="02020603050405020304" pitchFamily="18" charset="0"/>
                <a:cs typeface="Times New Roman" panose="02020603050405020304" pitchFamily="18" charset="0"/>
              </a:rPr>
              <a:t>/r/</a:t>
            </a:r>
            <a:r>
              <a:rPr lang="zh-CN" altLang="zh-CN" sz="2400" dirty="0">
                <a:latin typeface="Times New Roman" panose="02020603050405020304" pitchFamily="18" charset="0"/>
                <a:cs typeface="Times New Roman" panose="02020603050405020304" pitchFamily="18" charset="0"/>
              </a:rPr>
              <a:t>的发音不准确，导致 “</a:t>
            </a:r>
            <a:r>
              <a:rPr lang="en-US" altLang="zh-CN" sz="2400" dirty="0">
                <a:latin typeface="Times New Roman" panose="02020603050405020304" pitchFamily="18" charset="0"/>
                <a:cs typeface="Times New Roman" panose="02020603050405020304" pitchFamily="18" charset="0"/>
              </a:rPr>
              <a:t>rain</a:t>
            </a:r>
            <a:r>
              <a:rPr lang="zh-CN" altLang="zh-CN" sz="2400" dirty="0">
                <a:latin typeface="Times New Roman" panose="02020603050405020304" pitchFamily="18" charset="0"/>
                <a:cs typeface="Times New Roman" panose="02020603050405020304" pitchFamily="18" charset="0"/>
              </a:rPr>
              <a:t>”</a:t>
            </a:r>
            <a:r>
              <a:rPr lang="zh-CN" altLang="en-US" sz="2400" dirty="0">
                <a:latin typeface="Times New Roman" panose="02020603050405020304" pitchFamily="18" charset="0"/>
                <a:cs typeface="Times New Roman" panose="02020603050405020304" pitchFamily="18" charset="0"/>
              </a:rPr>
              <a:t>读音不准确。</a:t>
            </a:r>
            <a:endParaRPr lang="zh-CN" altLang="zh-CN" sz="2400" dirty="0">
              <a:solidFill>
                <a:srgbClr val="00B0F0"/>
              </a:solidFill>
              <a:latin typeface="Times New Roman" panose="02020603050405020304" pitchFamily="18" charset="0"/>
              <a:cs typeface="Times New Roman" panose="02020603050405020304" pitchFamily="18" charset="0"/>
            </a:endParaRPr>
          </a:p>
          <a:p>
            <a:pPr defTabSz="1214120"/>
            <a:endParaRPr lang="zh-CN" altLang="en-US" sz="13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 name="图片 2" descr="图片包含 雨伞, 配件&#10;&#10;已生成极高可信度的说明"/>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743187" y="1771172"/>
            <a:ext cx="3334215" cy="344853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839416" y="1638927"/>
            <a:ext cx="7130136" cy="4742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2. Play a Language Game</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zh-CN" altLang="zh-CN" sz="2400" dirty="0">
                <a:latin typeface="+mn-ea"/>
              </a:rPr>
              <a:t>英语语言游戏是学生必须掌握的一种幼儿英语教学方法，教师可以安排学生根据课本的游戏步骤准备游戏所需的材料并在课上进行游戏教学的展示。在此游戏中，材料的准备和魔法盒子的运用最为重要，游戏过程中语言的衔接是学生的难点，教师可以对学生进行适当的引导。</a:t>
            </a:r>
            <a:endParaRPr lang="zh-CN" altLang="zh-CN" sz="2400" dirty="0">
              <a:latin typeface="+mn-ea"/>
            </a:endParaRPr>
          </a:p>
          <a:p>
            <a:pPr defTabSz="1214120"/>
            <a:endParaRPr lang="zh-CN" altLang="en-US" sz="13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4" name="图片 3" descr="图片包含 文字, 地图&#10;&#10;已生成极高可信度的说明"/>
          <p:cNvPicPr>
            <a:picLocks noChangeAspect="1"/>
          </p:cNvPicPr>
          <p:nvPr/>
        </p:nvPicPr>
        <p:blipFill rotWithShape="1">
          <a:blip r:embed="rId1">
            <a:extLst>
              <a:ext uri="{28A0092B-C50C-407E-A947-70E740481C1C}">
                <a14:useLocalDpi xmlns:a14="http://schemas.microsoft.com/office/drawing/2010/main" val="0"/>
              </a:ext>
            </a:extLst>
          </a:blip>
          <a:srcRect b="7564"/>
          <a:stretch>
            <a:fillRect/>
          </a:stretch>
        </p:blipFill>
        <p:spPr>
          <a:xfrm>
            <a:off x="8544272" y="1638927"/>
            <a:ext cx="3336660" cy="312982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839416" y="1052740"/>
            <a:ext cx="7344816" cy="5328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3. Sing a Song</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The More We Get Together</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The more we get together </a:t>
            </a:r>
            <a:r>
              <a:rPr lang="en-US" altLang="zh-CN" sz="2400" dirty="0" err="1">
                <a:latin typeface="Times New Roman" panose="02020603050405020304" pitchFamily="18" charset="0"/>
                <a:cs typeface="Times New Roman" panose="02020603050405020304" pitchFamily="18" charset="0"/>
              </a:rPr>
              <a:t>together</a:t>
            </a:r>
            <a:r>
              <a:rPr lang="en-US" altLang="zh-CN" sz="2400" dirty="0">
                <a:latin typeface="Times New Roman" panose="02020603050405020304" pitchFamily="18" charset="0"/>
                <a:cs typeface="Times New Roman" panose="02020603050405020304" pitchFamily="18" charset="0"/>
              </a:rPr>
              <a:t> </a:t>
            </a:r>
            <a:r>
              <a:rPr lang="en-US" altLang="zh-CN" sz="2400" dirty="0" err="1">
                <a:latin typeface="Times New Roman" panose="02020603050405020304" pitchFamily="18" charset="0"/>
                <a:cs typeface="Times New Roman" panose="02020603050405020304" pitchFamily="18" charset="0"/>
              </a:rPr>
              <a:t>together</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The more we get together </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The happier we’ll be</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For your friends are my friends </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And my friends are your friends</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The more we get together </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The happier we’ll be</a:t>
            </a:r>
            <a:endParaRPr lang="zh-CN" altLang="zh-CN" sz="2400" dirty="0">
              <a:latin typeface="Times New Roman" panose="02020603050405020304" pitchFamily="18" charset="0"/>
              <a:cs typeface="Times New Roman" panose="02020603050405020304" pitchFamily="18" charset="0"/>
            </a:endParaRPr>
          </a:p>
          <a:p>
            <a:pPr defTabSz="1214120"/>
            <a:endParaRPr lang="zh-CN" altLang="en-US" sz="13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752184" y="2233329"/>
            <a:ext cx="2952750" cy="25336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839416" y="1556793"/>
            <a:ext cx="6984776" cy="4536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3. Sing a Song</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The More We Get Together</a:t>
            </a:r>
            <a:endParaRPr lang="en-US" altLang="zh-CN" sz="2400" b="1" dirty="0">
              <a:latin typeface="Times New Roman" panose="02020603050405020304" pitchFamily="18" charset="0"/>
              <a:cs typeface="Times New Roman" panose="02020603050405020304" pitchFamily="18" charset="0"/>
            </a:endParaRPr>
          </a:p>
          <a:p>
            <a:pPr>
              <a:lnSpc>
                <a:spcPct val="150000"/>
              </a:lnSpc>
            </a:pPr>
            <a:endParaRPr lang="zh-CN" altLang="zh-CN" sz="2400" dirty="0">
              <a:latin typeface="Times New Roman" panose="02020603050405020304" pitchFamily="18" charset="0"/>
              <a:cs typeface="Times New Roman" panose="02020603050405020304" pitchFamily="18" charset="0"/>
            </a:endParaRPr>
          </a:p>
          <a:p>
            <a:pPr algn="just">
              <a:lnSpc>
                <a:spcPct val="150000"/>
              </a:lnSpc>
            </a:pPr>
            <a:r>
              <a:rPr lang="zh-CN" altLang="zh-CN" sz="2400" dirty="0">
                <a:latin typeface="Times New Roman" panose="02020603050405020304" pitchFamily="18" charset="0"/>
                <a:cs typeface="Times New Roman" panose="02020603050405020304" pitchFamily="18" charset="0"/>
              </a:rPr>
              <a:t>学生在学唱英语儿歌前，应该要先学习读英语儿歌，把每一句歌词读准确，留意句子中出现的连读，如</a:t>
            </a:r>
            <a:r>
              <a:rPr lang="en-US" altLang="zh-CN" sz="2400" dirty="0">
                <a:latin typeface="Times New Roman" panose="02020603050405020304" pitchFamily="18" charset="0"/>
                <a:cs typeface="Times New Roman" panose="02020603050405020304" pitchFamily="18" charset="0"/>
              </a:rPr>
              <a:t> for your friends are</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 my friends. </a:t>
            </a:r>
            <a:r>
              <a:rPr lang="zh-CN" altLang="zh-CN" sz="2400" dirty="0">
                <a:latin typeface="Times New Roman" panose="02020603050405020304" pitchFamily="18" charset="0"/>
                <a:cs typeface="Times New Roman" panose="02020603050405020304" pitchFamily="18" charset="0"/>
              </a:rPr>
              <a:t>读准读熟歌词后，再让边听边学唱，很快学生就能准确地演唱歌曲。</a:t>
            </a:r>
            <a:endParaRPr lang="zh-CN" altLang="zh-CN" sz="2400" dirty="0">
              <a:latin typeface="Times New Roman" panose="02020603050405020304" pitchFamily="18" charset="0"/>
              <a:cs typeface="Times New Roman" panose="02020603050405020304" pitchFamily="18" charset="0"/>
            </a:endParaRPr>
          </a:p>
          <a:p>
            <a:pPr defTabSz="1214120"/>
            <a:endParaRPr lang="zh-CN" altLang="en-US" sz="13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169049" y="2249717"/>
            <a:ext cx="2952750" cy="25336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15" name="组合 14"/>
            <p:cNvGrpSpPr/>
            <p:nvPr/>
          </p:nvGrpSpPr>
          <p:grpSpPr>
            <a:xfrm>
              <a:off x="4906" y="3125"/>
              <a:ext cx="2917" cy="2916"/>
              <a:chOff x="3617767" y="1552534"/>
              <a:chExt cx="1852274"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Seven</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8"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9"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90"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1"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7"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8"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9" name="组合 98"/>
            <p:cNvGrpSpPr/>
            <p:nvPr/>
          </p:nvGrpSpPr>
          <p:grpSpPr>
            <a:xfrm>
              <a:off x="2912" y="4831"/>
              <a:ext cx="3126" cy="3175"/>
              <a:chOff x="3617767" y="1486413"/>
              <a:chExt cx="1841077" cy="1851387"/>
            </a:xfrm>
            <a:solidFill>
              <a:schemeClr val="accent2">
                <a:lumMod val="60000"/>
                <a:lumOff val="40000"/>
              </a:schemeClr>
            </a:solidFill>
          </p:grpSpPr>
          <p:sp>
            <p:nvSpPr>
              <p:cNvPr id="100"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1"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2" name="组合 101"/>
            <p:cNvGrpSpPr/>
            <p:nvPr/>
          </p:nvGrpSpPr>
          <p:grpSpPr>
            <a:xfrm>
              <a:off x="11644" y="4606"/>
              <a:ext cx="3126" cy="3175"/>
              <a:chOff x="3617767" y="1486413"/>
              <a:chExt cx="1841077" cy="1851387"/>
            </a:xfrm>
            <a:solidFill>
              <a:schemeClr val="accent4">
                <a:lumMod val="75000"/>
              </a:schemeClr>
            </a:solidFill>
          </p:grpSpPr>
          <p:sp>
            <p:nvSpPr>
              <p:cNvPr id="103"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4" name="TextBox 5"/>
              <p:cNvSpPr txBox="1"/>
              <p:nvPr/>
            </p:nvSpPr>
            <p:spPr>
              <a:xfrm>
                <a:off x="3818119" y="1949260"/>
                <a:ext cx="1533238" cy="902077"/>
              </a:xfrm>
              <a:prstGeom prst="rect">
                <a:avLst/>
              </a:prstGeom>
              <a:grp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105" name="组合 104"/>
            <p:cNvGrpSpPr/>
            <p:nvPr/>
          </p:nvGrpSpPr>
          <p:grpSpPr>
            <a:xfrm>
              <a:off x="16421" y="4117"/>
              <a:ext cx="2659" cy="2604"/>
              <a:chOff x="6708446" y="1484785"/>
              <a:chExt cx="1841077" cy="1851387"/>
            </a:xfrm>
          </p:grpSpPr>
          <p:sp>
            <p:nvSpPr>
              <p:cNvPr id="10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7"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8" name="Straight Connector 38"/>
            <p:cNvCxnSpPr>
              <a:stCxn id="39" idx="1"/>
              <a:endCxn id="109"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9"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10"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551384" y="1170032"/>
            <a:ext cx="7056784" cy="5355312"/>
          </a:xfrm>
          <a:prstGeom prst="rect">
            <a:avLst/>
          </a:prstGeom>
          <a:noFill/>
        </p:spPr>
        <p:txBody>
          <a:bodyPr wrap="square" rtlCol="0">
            <a:spAutoFit/>
          </a:bodyPr>
          <a:lstStyle/>
          <a:p>
            <a:pPr>
              <a:lnSpc>
                <a:spcPct val="150000"/>
              </a:lnSpc>
            </a:pPr>
            <a:r>
              <a:rPr lang="zh-CN" altLang="zh-CN" sz="2400" dirty="0">
                <a:latin typeface="Times New Roman" panose="02020603050405020304" pitchFamily="18" charset="0"/>
                <a:cs typeface="Times New Roman" panose="02020603050405020304" pitchFamily="18" charset="0"/>
              </a:rPr>
              <a:t>要讲好幼儿英语故事，学生必须在课前解决故事中出现的生词，通过查字典的形式把生词的读音解决掉，再通过练习把故事读熟，甚至把故事背下来。只有记忆故事，才能很好地讲故事。学生还可以在课前准备相关的道具，比如“</a:t>
            </a:r>
            <a:r>
              <a:rPr lang="en-US" altLang="zh-CN" sz="2400" dirty="0">
                <a:latin typeface="Times New Roman" panose="02020603050405020304" pitchFamily="18" charset="0"/>
                <a:cs typeface="Times New Roman" panose="02020603050405020304" pitchFamily="18" charset="0"/>
              </a:rPr>
              <a:t>scientist</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dog groomer</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dolphin trainer</a:t>
            </a:r>
            <a:r>
              <a:rPr lang="zh-CN" altLang="zh-CN" sz="2400" dirty="0">
                <a:latin typeface="Times New Roman" panose="02020603050405020304" pitchFamily="18" charset="0"/>
                <a:cs typeface="Times New Roman" panose="02020603050405020304" pitchFamily="18" charset="0"/>
              </a:rPr>
              <a:t>”的头饰或服饰，通过道具，让故事讲解更加生动和富有情感。教师在课前安排学生做好相关的预习，课上检验学生的学习情况并帮助学生解决学习中存在的难题。</a:t>
            </a:r>
            <a:endParaRPr lang="zh-CN" altLang="zh-CN" sz="2400" dirty="0">
              <a:latin typeface="Times New Roman" panose="02020603050405020304" pitchFamily="18" charset="0"/>
              <a:cs typeface="Times New Roman" panose="02020603050405020304" pitchFamily="18" charset="0"/>
            </a:endParaRPr>
          </a:p>
          <a:p>
            <a:endParaRPr lang="zh-CN" altLang="en-US" dirty="0"/>
          </a:p>
        </p:txBody>
      </p:sp>
      <p:pic>
        <p:nvPicPr>
          <p:cNvPr id="41" name="图片 40"/>
          <p:cNvPicPr/>
          <p:nvPr/>
        </p:nvPicPr>
        <p:blipFill>
          <a:blip r:embed="rId1" cstate="print">
            <a:extLst>
              <a:ext uri="{28A0092B-C50C-407E-A947-70E740481C1C}">
                <a14:useLocalDpi xmlns:a14="http://schemas.microsoft.com/office/drawing/2010/main" val="0"/>
              </a:ext>
            </a:extLst>
          </a:blip>
          <a:stretch>
            <a:fillRect/>
          </a:stretch>
        </p:blipFill>
        <p:spPr>
          <a:xfrm>
            <a:off x="8688288" y="1340768"/>
            <a:ext cx="2952328" cy="41044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839416" y="1676037"/>
            <a:ext cx="7056784" cy="3785652"/>
          </a:xfrm>
          <a:prstGeom prst="rect">
            <a:avLst/>
          </a:prstGeom>
          <a:noFill/>
        </p:spPr>
        <p:txBody>
          <a:bodyPr wrap="square" rtlCol="0">
            <a:spAutoFit/>
          </a:bodyPr>
          <a:lstStyle/>
          <a:p>
            <a:pPr>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Keys to the Questions in this Section</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1</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He is ten years old.</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2</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He hasn’t known yet.</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3</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His father is a scientist.</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4</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He is a special vet.</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5</a:t>
            </a:r>
            <a:r>
              <a:rPr lang="zh-CN" altLang="zh-CN"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His sister trains dolphins. </a:t>
            </a:r>
            <a:endParaRPr lang="zh-CN" altLang="zh-CN" sz="2400" dirty="0">
              <a:latin typeface="Times New Roman" panose="02020603050405020304" pitchFamily="18" charset="0"/>
              <a:cs typeface="Times New Roman" panose="02020603050405020304" pitchFamily="18" charset="0"/>
            </a:endParaRPr>
          </a:p>
          <a:p>
            <a:endParaRPr lang="zh-CN" altLang="en-US" dirty="0"/>
          </a:p>
        </p:txBody>
      </p:sp>
      <p:pic>
        <p:nvPicPr>
          <p:cNvPr id="41" name="图片 40"/>
          <p:cNvPicPr/>
          <p:nvPr/>
        </p:nvPicPr>
        <p:blipFill>
          <a:blip r:embed="rId1" cstate="print">
            <a:extLst>
              <a:ext uri="{28A0092B-C50C-407E-A947-70E740481C1C}">
                <a14:useLocalDpi xmlns:a14="http://schemas.microsoft.com/office/drawing/2010/main" val="0"/>
              </a:ext>
            </a:extLst>
          </a:blip>
          <a:stretch>
            <a:fillRect/>
          </a:stretch>
        </p:blipFill>
        <p:spPr>
          <a:xfrm>
            <a:off x="8688288" y="1340768"/>
            <a:ext cx="2952328" cy="41044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71755" y="1917065"/>
            <a:ext cx="12072620" cy="4464050"/>
            <a:chOff x="113" y="3019"/>
            <a:chExt cx="19012" cy="7030"/>
          </a:xfrm>
        </p:grpSpPr>
        <p:grpSp>
          <p:nvGrpSpPr>
            <p:cNvPr id="3" name="组合 2"/>
            <p:cNvGrpSpPr/>
            <p:nvPr/>
          </p:nvGrpSpPr>
          <p:grpSpPr>
            <a:xfrm>
              <a:off x="4906" y="3125"/>
              <a:ext cx="2917" cy="2916"/>
              <a:chOff x="3617767" y="1552534"/>
              <a:chExt cx="1852274" cy="1851387"/>
            </a:xfrm>
          </p:grpSpPr>
          <p:sp>
            <p:nvSpPr>
              <p:cNvPr id="4"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6" name="组合 5"/>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7"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8"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9" name="组合 8"/>
            <p:cNvGrpSpPr/>
            <p:nvPr/>
          </p:nvGrpSpPr>
          <p:grpSpPr>
            <a:xfrm>
              <a:off x="7174" y="3819"/>
              <a:ext cx="3568" cy="3587"/>
              <a:chOff x="5057837" y="1992903"/>
              <a:chExt cx="2265375" cy="2278061"/>
            </a:xfrm>
          </p:grpSpPr>
          <p:sp>
            <p:nvSpPr>
              <p:cNvPr id="10"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1"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12" name="组合 11"/>
            <p:cNvGrpSpPr/>
            <p:nvPr/>
          </p:nvGrpSpPr>
          <p:grpSpPr>
            <a:xfrm>
              <a:off x="13925" y="3019"/>
              <a:ext cx="3329" cy="3347"/>
              <a:chOff x="9344365" y="1484784"/>
              <a:chExt cx="2113788" cy="2125625"/>
            </a:xfrm>
          </p:grpSpPr>
          <p:sp>
            <p:nvSpPr>
              <p:cNvPr id="13"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6"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27" name="组合 26"/>
            <p:cNvGrpSpPr/>
            <p:nvPr/>
          </p:nvGrpSpPr>
          <p:grpSpPr>
            <a:xfrm>
              <a:off x="9773" y="3019"/>
              <a:ext cx="2899" cy="2916"/>
              <a:chOff x="6708446" y="1484785"/>
              <a:chExt cx="1841077" cy="1851387"/>
            </a:xfrm>
          </p:grpSpPr>
          <p:sp>
            <p:nvSpPr>
              <p:cNvPr id="35"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0"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42" name="组合 41"/>
            <p:cNvGrpSpPr/>
            <p:nvPr/>
          </p:nvGrpSpPr>
          <p:grpSpPr>
            <a:xfrm>
              <a:off x="2124" y="6744"/>
              <a:ext cx="13601" cy="1779"/>
              <a:chOff x="1851283" y="3850132"/>
              <a:chExt cx="8636679" cy="1129598"/>
            </a:xfrm>
          </p:grpSpPr>
          <p:sp>
            <p:nvSpPr>
              <p:cNvPr id="43"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6"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7" name="组合 6"/>
              <p:cNvGrpSpPr/>
              <p:nvPr/>
            </p:nvGrpSpPr>
            <p:grpSpPr>
              <a:xfrm>
                <a:off x="1851283" y="4270964"/>
                <a:ext cx="1560975" cy="708766"/>
                <a:chOff x="1851283" y="4270964"/>
                <a:chExt cx="1560975" cy="708766"/>
              </a:xfrm>
            </p:grpSpPr>
            <p:sp>
              <p:nvSpPr>
                <p:cNvPr id="50"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4" name="Straight Connector 33"/>
                <p:cNvCxnSpPr>
                  <a:stCxn id="50" idx="6"/>
                  <a:endCxn id="51"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5" name="组合 7"/>
              <p:cNvGrpSpPr/>
              <p:nvPr/>
            </p:nvGrpSpPr>
            <p:grpSpPr>
              <a:xfrm>
                <a:off x="3412258" y="4025374"/>
                <a:ext cx="1212691" cy="866735"/>
                <a:chOff x="3412258" y="4025374"/>
                <a:chExt cx="1212691" cy="866735"/>
              </a:xfrm>
            </p:grpSpPr>
            <p:sp>
              <p:nvSpPr>
                <p:cNvPr id="60"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1" name="Straight Connector 34"/>
                <p:cNvCxnSpPr>
                  <a:stCxn id="51" idx="6"/>
                  <a:endCxn id="60"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62" name="组合 8"/>
              <p:cNvGrpSpPr/>
              <p:nvPr/>
            </p:nvGrpSpPr>
            <p:grpSpPr>
              <a:xfrm>
                <a:off x="4624950" y="4112996"/>
                <a:ext cx="1650607" cy="691492"/>
                <a:chOff x="4624950" y="4112996"/>
                <a:chExt cx="1650607" cy="691492"/>
              </a:xfrm>
            </p:grpSpPr>
            <p:sp>
              <p:nvSpPr>
                <p:cNvPr id="63"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4" name="Straight Connector 35"/>
                <p:cNvCxnSpPr>
                  <a:stCxn id="60" idx="6"/>
                  <a:endCxn id="63"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65" name="组合 9"/>
              <p:cNvGrpSpPr/>
              <p:nvPr/>
            </p:nvGrpSpPr>
            <p:grpSpPr>
              <a:xfrm>
                <a:off x="6275557" y="3850132"/>
                <a:ext cx="1440071" cy="866735"/>
                <a:chOff x="6275557" y="3850132"/>
                <a:chExt cx="1440071" cy="866735"/>
              </a:xfrm>
            </p:grpSpPr>
            <p:sp>
              <p:nvSpPr>
                <p:cNvPr id="66"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7" name="Straight Connector 36"/>
                <p:cNvCxnSpPr>
                  <a:stCxn id="63" idx="6"/>
                  <a:endCxn id="66"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68" name="Straight Connector 37"/>
              <p:cNvCxnSpPr>
                <a:stCxn id="66" idx="6"/>
                <a:endCxn id="43"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69" name="Straight Connector 38"/>
              <p:cNvCxnSpPr>
                <a:stCxn id="43" idx="6"/>
                <a:endCxn id="46"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70"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71"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2"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3"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4"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5"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6"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77"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79" name="组合 78"/>
            <p:cNvGrpSpPr/>
            <p:nvPr/>
          </p:nvGrpSpPr>
          <p:grpSpPr>
            <a:xfrm>
              <a:off x="2912" y="4831"/>
              <a:ext cx="3126" cy="3175"/>
              <a:chOff x="3617767" y="1486413"/>
              <a:chExt cx="1841077" cy="1851387"/>
            </a:xfrm>
            <a:solidFill>
              <a:schemeClr val="accent2">
                <a:lumMod val="60000"/>
                <a:lumOff val="40000"/>
              </a:schemeClr>
            </a:solidFill>
          </p:grpSpPr>
          <p:sp>
            <p:nvSpPr>
              <p:cNvPr id="8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8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83" name="组合 82"/>
            <p:cNvGrpSpPr/>
            <p:nvPr/>
          </p:nvGrpSpPr>
          <p:grpSpPr>
            <a:xfrm>
              <a:off x="11644" y="4606"/>
              <a:ext cx="3126" cy="3175"/>
              <a:chOff x="3617767" y="1486413"/>
              <a:chExt cx="1841077" cy="1851387"/>
            </a:xfrm>
            <a:solidFill>
              <a:schemeClr val="accent4">
                <a:lumMod val="75000"/>
              </a:schemeClr>
            </a:solidFill>
          </p:grpSpPr>
          <p:sp>
            <p:nvSpPr>
              <p:cNvPr id="84"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85" name="TextBox 5"/>
              <p:cNvSpPr txBox="1"/>
              <p:nvPr/>
            </p:nvSpPr>
            <p:spPr>
              <a:xfrm>
                <a:off x="3818119" y="1949260"/>
                <a:ext cx="1533238" cy="902077"/>
              </a:xfrm>
              <a:prstGeom prst="rect">
                <a:avLst/>
              </a:prstGeom>
              <a:grp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96" name="组合 95"/>
            <p:cNvGrpSpPr/>
            <p:nvPr/>
          </p:nvGrpSpPr>
          <p:grpSpPr>
            <a:xfrm>
              <a:off x="16421" y="4117"/>
              <a:ext cx="2659" cy="2604"/>
              <a:chOff x="6708446" y="1484785"/>
              <a:chExt cx="1841077" cy="1851387"/>
            </a:xfrm>
          </p:grpSpPr>
          <p:sp>
            <p:nvSpPr>
              <p:cNvPr id="111"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12"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buClrTx/>
                  <a:buSzTx/>
                  <a:buFontTx/>
                </a:pP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cxnSp>
          <p:nvCxnSpPr>
            <p:cNvPr id="113" name="Straight Connector 38"/>
            <p:cNvCxnSpPr>
              <a:stCxn id="46" idx="1"/>
              <a:endCxn id="114"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14"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15"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bldLvl="0" animBg="1"/>
      <p:bldP spid="87"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Eight</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839470" y="1124585"/>
            <a:ext cx="10801985" cy="4523105"/>
          </a:xfrm>
          <a:prstGeom prst="rect">
            <a:avLst/>
          </a:prstGeom>
          <a:noFill/>
        </p:spPr>
        <p:txBody>
          <a:bodyPr wrap="square" rtlCol="0">
            <a:spAutoFit/>
          </a:bodyPr>
          <a:lstStyle/>
          <a:p>
            <a:pPr>
              <a:lnSpc>
                <a:spcPct val="150000"/>
              </a:lnSpc>
            </a:pPr>
            <a:r>
              <a:rPr altLang="zh-CN" sz="2400" dirty="0">
                <a:latin typeface="Times New Roman" panose="02020603050405020304" pitchFamily="18" charset="0"/>
                <a:cs typeface="Times New Roman" panose="02020603050405020304" pitchFamily="18" charset="0"/>
              </a:rPr>
              <a:t>　　子曰：“见贤思齐焉，见不贤而内自省也。” ——《论语》</a:t>
            </a:r>
            <a:endParaRPr altLang="zh-CN" sz="2400" dirty="0">
              <a:latin typeface="Times New Roman" panose="02020603050405020304" pitchFamily="18" charset="0"/>
              <a:cs typeface="Times New Roman" panose="02020603050405020304" pitchFamily="18" charset="0"/>
            </a:endParaRPr>
          </a:p>
          <a:p>
            <a:pPr>
              <a:lnSpc>
                <a:spcPct val="150000"/>
              </a:lnSpc>
            </a:pPr>
            <a:r>
              <a:rPr altLang="zh-CN" sz="2400" dirty="0">
                <a:latin typeface="Times New Roman" panose="02020603050405020304" pitchFamily="18" charset="0"/>
                <a:cs typeface="Times New Roman" panose="02020603050405020304" pitchFamily="18" charset="0"/>
              </a:rPr>
              <a:t>　　【中文翻译】</a:t>
            </a:r>
            <a:endParaRPr altLang="zh-CN" sz="2400" dirty="0">
              <a:latin typeface="Times New Roman" panose="02020603050405020304" pitchFamily="18" charset="0"/>
              <a:cs typeface="Times New Roman" panose="02020603050405020304" pitchFamily="18" charset="0"/>
            </a:endParaRPr>
          </a:p>
          <a:p>
            <a:pPr>
              <a:lnSpc>
                <a:spcPct val="150000"/>
              </a:lnSpc>
            </a:pPr>
            <a:r>
              <a:rPr altLang="zh-CN" sz="2400" dirty="0">
                <a:latin typeface="Times New Roman" panose="02020603050405020304" pitchFamily="18" charset="0"/>
                <a:cs typeface="Times New Roman" panose="02020603050405020304" pitchFamily="18" charset="0"/>
              </a:rPr>
              <a:t>　　孔子说：“见到贤人，就应该向他学习、看齐，见到不贤的人，就应该自我反省（自己有没有与他相类似的错误）。——《论语》</a:t>
            </a:r>
            <a:endParaRPr altLang="zh-CN" sz="2400" dirty="0">
              <a:latin typeface="Times New Roman" panose="02020603050405020304" pitchFamily="18" charset="0"/>
              <a:cs typeface="Times New Roman" panose="02020603050405020304" pitchFamily="18" charset="0"/>
            </a:endParaRPr>
          </a:p>
          <a:p>
            <a:pPr>
              <a:lnSpc>
                <a:spcPct val="150000"/>
              </a:lnSpc>
            </a:pPr>
            <a:r>
              <a:rPr altLang="zh-CN" sz="2400" dirty="0">
                <a:latin typeface="Times New Roman" panose="02020603050405020304" pitchFamily="18" charset="0"/>
                <a:cs typeface="Times New Roman" panose="02020603050405020304" pitchFamily="18" charset="0"/>
              </a:rPr>
              <a:t>　　【英文翻译】</a:t>
            </a:r>
            <a:endParaRPr altLang="zh-CN" sz="2400" dirty="0">
              <a:latin typeface="Times New Roman" panose="02020603050405020304" pitchFamily="18" charset="0"/>
              <a:cs typeface="Times New Roman" panose="02020603050405020304" pitchFamily="18" charset="0"/>
            </a:endParaRPr>
          </a:p>
          <a:p>
            <a:pPr>
              <a:lnSpc>
                <a:spcPct val="150000"/>
              </a:lnSpc>
            </a:pPr>
            <a:r>
              <a:rPr altLang="zh-CN" sz="2400" dirty="0">
                <a:latin typeface="Times New Roman" panose="02020603050405020304" pitchFamily="18" charset="0"/>
                <a:cs typeface="Times New Roman" panose="02020603050405020304" pitchFamily="18" charset="0"/>
              </a:rPr>
              <a:t>　</a:t>
            </a:r>
            <a:r>
              <a:rPr altLang="zh-CN" sz="2400" dirty="0">
                <a:latin typeface="Times New Roman" panose="02020603050405020304" pitchFamily="18" charset="0"/>
                <a:cs typeface="Times New Roman" panose="02020603050405020304" pitchFamily="18" charset="0"/>
              </a:rPr>
              <a:t>　The Master said, “When you see a virtuous person, you should learn from him and behave like him, and when you see an unvirtuous person, you should reflect on yourself.”——</a:t>
            </a:r>
            <a:r>
              <a:rPr altLang="zh-CN" sz="2400" i="1" dirty="0">
                <a:latin typeface="Times New Roman" panose="02020603050405020304" pitchFamily="18" charset="0"/>
                <a:cs typeface="Times New Roman" panose="02020603050405020304" pitchFamily="18" charset="0"/>
              </a:rPr>
              <a:t>The Analects of Confucius</a:t>
            </a:r>
            <a:endParaRPr altLang="zh-CN" sz="2400" i="1"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6"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latin typeface="微软雅黑" panose="020B0503020204020204" pitchFamily="34" charset="-122"/>
                <a:ea typeface="微软雅黑" panose="020B0503020204020204" pitchFamily="34" charset="-122"/>
              </a:rPr>
              <a:t>内容</a:t>
            </a:r>
            <a:endParaRPr lang="zh-CN" altLang="en-US" sz="4400" dirty="0">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bg1">
                    <a:lumMod val="65000"/>
                  </a:schemeClr>
                </a:solidFill>
                <a:effectLst/>
                <a:uLnTx/>
                <a:uFillTx/>
                <a:latin typeface="Calibri" panose="020F0502020204030204"/>
                <a:ea typeface="宋体" panose="02010600030101010101" pitchFamily="2" charset="-122"/>
                <a:cs typeface="+mn-cs"/>
              </a:rPr>
              <a:t>CONTENTS</a:t>
            </a:r>
            <a:endParaRPr kumimoji="0" lang="en-US" altLang="zh-CN" sz="1800" b="0" i="0" u="none" strike="noStrike" kern="0" cap="none" spc="0" normalizeH="0" baseline="0" noProof="0" dirty="0">
              <a:ln>
                <a:noFill/>
              </a:ln>
              <a:solidFill>
                <a:schemeClr val="bg1">
                  <a:lumMod val="65000"/>
                </a:schemeClr>
              </a:solidFill>
              <a:effectLst/>
              <a:uLnTx/>
              <a:uFillTx/>
              <a:latin typeface="Calibri" panose="020F0502020204030204"/>
              <a:ea typeface="宋体" panose="02010600030101010101" pitchFamily="2" charset="-122"/>
              <a:cs typeface="+mn-cs"/>
            </a:endParaRPr>
          </a:p>
        </p:txBody>
      </p:sp>
      <p:sp>
        <p:nvSpPr>
          <p:cNvPr id="86" name="矩形 85"/>
          <p:cNvSpPr/>
          <p:nvPr/>
        </p:nvSpPr>
        <p:spPr>
          <a:xfrm>
            <a:off x="8760296" y="26064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3" name="组合 2"/>
            <p:cNvGrpSpPr/>
            <p:nvPr/>
          </p:nvGrpSpPr>
          <p:grpSpPr>
            <a:xfrm>
              <a:off x="4906" y="3125"/>
              <a:ext cx="2917" cy="2916"/>
              <a:chOff x="3617767" y="1552534"/>
              <a:chExt cx="1852274" cy="1851387"/>
            </a:xfrm>
          </p:grpSpPr>
          <p:sp>
            <p:nvSpPr>
              <p:cNvPr id="15"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4" name="组合 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7"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5" name="组合 4"/>
            <p:cNvGrpSpPr/>
            <p:nvPr/>
          </p:nvGrpSpPr>
          <p:grpSpPr>
            <a:xfrm>
              <a:off x="7174" y="3819"/>
              <a:ext cx="3568" cy="3587"/>
              <a:chOff x="5057837" y="1992903"/>
              <a:chExt cx="2265375" cy="2278061"/>
            </a:xfrm>
          </p:grpSpPr>
          <p:sp>
            <p:nvSpPr>
              <p:cNvPr id="19"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6" name="组合 5"/>
            <p:cNvGrpSpPr/>
            <p:nvPr/>
          </p:nvGrpSpPr>
          <p:grpSpPr>
            <a:xfrm>
              <a:off x="13925" y="3019"/>
              <a:ext cx="3329" cy="3347"/>
              <a:chOff x="9344365" y="1484784"/>
              <a:chExt cx="2113788" cy="2125625"/>
            </a:xfrm>
          </p:grpSpPr>
          <p:sp>
            <p:nvSpPr>
              <p:cNvPr id="21"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2"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7" name="组合 6"/>
            <p:cNvGrpSpPr/>
            <p:nvPr/>
          </p:nvGrpSpPr>
          <p:grpSpPr>
            <a:xfrm>
              <a:off x="9773" y="3019"/>
              <a:ext cx="2899" cy="2916"/>
              <a:chOff x="6708446" y="1484785"/>
              <a:chExt cx="1841077" cy="1851387"/>
            </a:xfrm>
          </p:grpSpPr>
          <p:sp>
            <p:nvSpPr>
              <p:cNvPr id="2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4"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8" name="组合 7"/>
            <p:cNvGrpSpPr/>
            <p:nvPr/>
          </p:nvGrpSpPr>
          <p:grpSpPr>
            <a:xfrm>
              <a:off x="2124" y="6744"/>
              <a:ext cx="13601" cy="1779"/>
              <a:chOff x="1851283" y="3850132"/>
              <a:chExt cx="8636679" cy="1129598"/>
            </a:xfrm>
          </p:grpSpPr>
          <p:sp>
            <p:nvSpPr>
              <p:cNvPr id="31"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3"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9" name="组合 6"/>
              <p:cNvGrpSpPr/>
              <p:nvPr/>
            </p:nvGrpSpPr>
            <p:grpSpPr>
              <a:xfrm>
                <a:off x="1851283" y="4270964"/>
                <a:ext cx="1560975" cy="708766"/>
                <a:chOff x="1851283" y="4270964"/>
                <a:chExt cx="1560975" cy="708766"/>
              </a:xfrm>
            </p:grpSpPr>
            <p:sp>
              <p:nvSpPr>
                <p:cNvPr id="36"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7"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3"/>
                <p:cNvCxnSpPr>
                  <a:stCxn id="36" idx="6"/>
                  <a:endCxn id="37"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10" name="组合 7"/>
              <p:cNvGrpSpPr/>
              <p:nvPr/>
            </p:nvGrpSpPr>
            <p:grpSpPr>
              <a:xfrm>
                <a:off x="3412258" y="4025374"/>
                <a:ext cx="1212691" cy="866735"/>
                <a:chOff x="3412258" y="4025374"/>
                <a:chExt cx="1212691" cy="866735"/>
              </a:xfrm>
            </p:grpSpPr>
            <p:sp>
              <p:nvSpPr>
                <p:cNvPr id="39"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4" name="Straight Connector 34"/>
                <p:cNvCxnSpPr>
                  <a:stCxn id="37" idx="6"/>
                  <a:endCxn id="39"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11" name="组合 8"/>
              <p:cNvGrpSpPr/>
              <p:nvPr/>
            </p:nvGrpSpPr>
            <p:grpSpPr>
              <a:xfrm>
                <a:off x="4624950" y="4112996"/>
                <a:ext cx="1650607" cy="691492"/>
                <a:chOff x="4624950" y="4112996"/>
                <a:chExt cx="1650607" cy="691492"/>
              </a:xfrm>
            </p:grpSpPr>
            <p:sp>
              <p:nvSpPr>
                <p:cNvPr id="48"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2" name="Straight Connector 35"/>
                <p:cNvCxnSpPr>
                  <a:stCxn id="39" idx="6"/>
                  <a:endCxn id="48"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12"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13" name="Straight Connector 36"/>
                <p:cNvCxnSpPr>
                  <a:stCxn id="48"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8" name="Straight Connector 37"/>
              <p:cNvCxnSpPr>
                <a:stCxn id="78" idx="6"/>
                <a:endCxn id="31"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9" name="Straight Connector 38"/>
              <p:cNvCxnSpPr>
                <a:stCxn id="31" idx="6"/>
                <a:endCxn id="33"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90"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1"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7"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8"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9" name="组合 98"/>
            <p:cNvGrpSpPr/>
            <p:nvPr/>
          </p:nvGrpSpPr>
          <p:grpSpPr>
            <a:xfrm>
              <a:off x="2912" y="4831"/>
              <a:ext cx="3126" cy="3175"/>
              <a:chOff x="3617767" y="1486413"/>
              <a:chExt cx="1841077" cy="1851387"/>
            </a:xfrm>
            <a:solidFill>
              <a:schemeClr val="accent2">
                <a:lumMod val="60000"/>
                <a:lumOff val="40000"/>
              </a:schemeClr>
            </a:solidFill>
          </p:grpSpPr>
          <p:sp>
            <p:nvSpPr>
              <p:cNvPr id="100"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1"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2" name="组合 101"/>
            <p:cNvGrpSpPr/>
            <p:nvPr/>
          </p:nvGrpSpPr>
          <p:grpSpPr>
            <a:xfrm>
              <a:off x="11644" y="4606"/>
              <a:ext cx="3126" cy="3175"/>
              <a:chOff x="3617767" y="1486413"/>
              <a:chExt cx="1841077" cy="1851387"/>
            </a:xfrm>
            <a:solidFill>
              <a:schemeClr val="accent4">
                <a:lumMod val="75000"/>
              </a:schemeClr>
            </a:solidFill>
          </p:grpSpPr>
          <p:sp>
            <p:nvSpPr>
              <p:cNvPr id="103"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4" name="TextBox 5"/>
              <p:cNvSpPr txBox="1"/>
              <p:nvPr/>
            </p:nvSpPr>
            <p:spPr>
              <a:xfrm>
                <a:off x="3818119" y="1949260"/>
                <a:ext cx="1533238" cy="902077"/>
              </a:xfrm>
              <a:prstGeom prst="rect">
                <a:avLst/>
              </a:prstGeom>
              <a:grp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105" name="组合 104"/>
            <p:cNvGrpSpPr/>
            <p:nvPr/>
          </p:nvGrpSpPr>
          <p:grpSpPr>
            <a:xfrm>
              <a:off x="16421" y="4117"/>
              <a:ext cx="2659" cy="2604"/>
              <a:chOff x="6708446" y="1484785"/>
              <a:chExt cx="1841077" cy="1851387"/>
            </a:xfrm>
          </p:grpSpPr>
          <p:sp>
            <p:nvSpPr>
              <p:cNvPr id="10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7"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8" name="Straight Connector 38"/>
            <p:cNvCxnSpPr>
              <a:stCxn id="33" idx="1"/>
              <a:endCxn id="109"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9"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10"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3" name="矩形 2"/>
          <p:cNvSpPr/>
          <p:nvPr/>
        </p:nvSpPr>
        <p:spPr>
          <a:xfrm rot="2700000">
            <a:off x="-1104800" y="1838422"/>
            <a:ext cx="2886115" cy="2886115"/>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矩形 4"/>
          <p:cNvSpPr/>
          <p:nvPr/>
        </p:nvSpPr>
        <p:spPr>
          <a:xfrm rot="18900000">
            <a:off x="1612147" y="1354547"/>
            <a:ext cx="1533803" cy="1533803"/>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rot="2700000">
            <a:off x="2234259" y="2906152"/>
            <a:ext cx="1939366" cy="193936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矩形 8"/>
          <p:cNvSpPr/>
          <p:nvPr/>
        </p:nvSpPr>
        <p:spPr>
          <a:xfrm rot="18900000">
            <a:off x="1065700" y="4260885"/>
            <a:ext cx="1533803" cy="153380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solidFill>
                <a:prstClr val="white"/>
              </a:solidFill>
            </a:endParaRPr>
          </a:p>
        </p:txBody>
      </p:sp>
      <p:sp>
        <p:nvSpPr>
          <p:cNvPr id="10" name="矩形 9"/>
          <p:cNvSpPr/>
          <p:nvPr/>
        </p:nvSpPr>
        <p:spPr>
          <a:xfrm rot="18900000">
            <a:off x="4399029" y="2593053"/>
            <a:ext cx="1533803" cy="153380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矩形 10"/>
          <p:cNvSpPr/>
          <p:nvPr/>
        </p:nvSpPr>
        <p:spPr>
          <a:xfrm rot="2700000">
            <a:off x="5712637" y="3318516"/>
            <a:ext cx="2321182" cy="2321182"/>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rot="18900000">
            <a:off x="4219046" y="4085953"/>
            <a:ext cx="752900" cy="752899"/>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13" name="矩形 12"/>
          <p:cNvSpPr/>
          <p:nvPr/>
        </p:nvSpPr>
        <p:spPr>
          <a:xfrm rot="18900000">
            <a:off x="5891186" y="2397577"/>
            <a:ext cx="752900" cy="752899"/>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solidFill>
                <a:prstClr val="white"/>
              </a:solidFill>
            </a:endParaRPr>
          </a:p>
        </p:txBody>
      </p:sp>
      <p:sp>
        <p:nvSpPr>
          <p:cNvPr id="14" name="TextBox 13"/>
          <p:cNvSpPr txBox="1"/>
          <p:nvPr/>
        </p:nvSpPr>
        <p:spPr>
          <a:xfrm>
            <a:off x="8328248" y="3429000"/>
            <a:ext cx="3416320" cy="646331"/>
          </a:xfrm>
          <a:prstGeom prst="rect">
            <a:avLst/>
          </a:prstGeom>
          <a:noFill/>
        </p:spPr>
        <p:txBody>
          <a:bodyPr wrap="none" rtlCol="0">
            <a:spAutoFit/>
          </a:bodyPr>
          <a:lstStyle/>
          <a:p>
            <a:pPr lvl="0"/>
            <a:r>
              <a:rPr lang="zh-CN" altLang="en-US" sz="36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谢谢您的聆听！</a:t>
            </a:r>
            <a:endParaRPr lang="zh-CN" altLang="en-US" sz="36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endParaRPr>
          </a:p>
        </p:txBody>
      </p:sp>
      <p:sp>
        <p:nvSpPr>
          <p:cNvPr id="15" name="TextBox 14"/>
          <p:cNvSpPr txBox="1"/>
          <p:nvPr/>
        </p:nvSpPr>
        <p:spPr>
          <a:xfrm>
            <a:off x="8780571" y="4117494"/>
            <a:ext cx="2480166" cy="646331"/>
          </a:xfrm>
          <a:prstGeom prst="rect">
            <a:avLst/>
          </a:prstGeom>
          <a:noFill/>
        </p:spPr>
        <p:txBody>
          <a:bodyPr wrap="none" rtlCol="0">
            <a:spAutoFit/>
          </a:bodyPr>
          <a:lstStyle/>
          <a:p>
            <a:r>
              <a:rPr lang="en-US" altLang="zh-CN" sz="3600" b="1" dirty="0">
                <a:solidFill>
                  <a:srgbClr val="7030A0"/>
                </a:solidFill>
                <a:latin typeface="Times New Roman" panose="02020603050405020304" pitchFamily="18" charset="0"/>
                <a:cs typeface="Times New Roman" panose="02020603050405020304" pitchFamily="18" charset="0"/>
              </a:rPr>
              <a:t>Thank you!</a:t>
            </a:r>
            <a:endParaRPr lang="zh-CN" altLang="en-US" sz="3600" b="1" dirty="0">
              <a:solidFill>
                <a:srgbClr val="7030A0"/>
              </a:solidFill>
              <a:latin typeface="Times New Roman" panose="02020603050405020304" pitchFamily="18" charset="0"/>
              <a:cs typeface="Times New Roman" panose="02020603050405020304" pitchFamily="18" charset="0"/>
            </a:endParaRPr>
          </a:p>
        </p:txBody>
      </p:sp>
      <p:sp>
        <p:nvSpPr>
          <p:cNvPr id="20" name="TextBox 19"/>
          <p:cNvSpPr txBox="1"/>
          <p:nvPr/>
        </p:nvSpPr>
        <p:spPr>
          <a:xfrm>
            <a:off x="6430147" y="135967"/>
            <a:ext cx="7751353" cy="2123658"/>
          </a:xfrm>
          <a:prstGeom prst="rect">
            <a:avLst/>
          </a:prstGeom>
          <a:noFill/>
        </p:spPr>
        <p:txBody>
          <a:bodyPr wrap="square" rtlCol="0">
            <a:spAutoFit/>
          </a:bodyPr>
          <a:lstStyle/>
          <a:p>
            <a:r>
              <a:rPr lang="en-US" altLang="zh-CN" sz="4400" dirty="0">
                <a:solidFill>
                  <a:srgbClr val="7030A0"/>
                </a:solidFill>
                <a:latin typeface="Copperplate Gothic Bold" pitchFamily="34" charset="0"/>
              </a:rPr>
              <a:t>Oral English for Nursery School Teachers</a:t>
            </a:r>
            <a:endParaRPr lang="en-US" altLang="zh-CN" sz="4400" dirty="0">
              <a:solidFill>
                <a:srgbClr val="7030A0"/>
              </a:solidFill>
              <a:latin typeface="Copperplate Gothic Bold"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anim calcmode="lin" valueType="num">
                                      <p:cBhvr>
                                        <p:cTn id="23" dur="500" fill="hold"/>
                                        <p:tgtEl>
                                          <p:spTgt spid="9"/>
                                        </p:tgtEl>
                                        <p:attrNameLst>
                                          <p:attrName>ppt_x</p:attrName>
                                        </p:attrNameLst>
                                      </p:cBhvr>
                                      <p:tavLst>
                                        <p:tav tm="0">
                                          <p:val>
                                            <p:strVal val="#ppt_x"/>
                                          </p:val>
                                        </p:tav>
                                        <p:tav tm="100000">
                                          <p:val>
                                            <p:strVal val="#ppt_x"/>
                                          </p:val>
                                        </p:tav>
                                      </p:tavLst>
                                    </p:anim>
                                    <p:anim calcmode="lin" valueType="num">
                                      <p:cBhvr>
                                        <p:cTn id="24" dur="500" fill="hold"/>
                                        <p:tgtEl>
                                          <p:spTgt spid="9"/>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000"/>
                            </p:stCondLst>
                            <p:childTnLst>
                              <p:par>
                                <p:cTn id="29" presetID="21" presetClass="entr" presetSubtype="3"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heel(3)">
                                      <p:cBhvr>
                                        <p:cTn id="31" dur="500"/>
                                        <p:tgtEl>
                                          <p:spTgt spid="7"/>
                                        </p:tgtEl>
                                      </p:cBhvr>
                                    </p:animEffect>
                                  </p:childTnLst>
                                </p:cTn>
                              </p:par>
                              <p:par>
                                <p:cTn id="32" presetID="21" presetClass="entr" presetSubtype="3"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heel(3)">
                                      <p:cBhvr>
                                        <p:cTn id="34" dur="500"/>
                                        <p:tgtEl>
                                          <p:spTgt spid="13"/>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par>
                          <p:cTn id="39" fill="hold">
                            <p:stCondLst>
                              <p:cond delay="2000"/>
                            </p:stCondLst>
                            <p:childTnLst>
                              <p:par>
                                <p:cTn id="40" presetID="12" presetClass="entr" presetSubtype="8" fill="hold" grpId="0" nodeType="afterEffect">
                                  <p:stCondLst>
                                    <p:cond delay="0"/>
                                  </p:stCondLst>
                                  <p:iterate type="lt">
                                    <p:tmPct val="10000"/>
                                  </p:iterate>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250"/>
                                        <p:tgtEl>
                                          <p:spTgt spid="14"/>
                                        </p:tgtEl>
                                        <p:attrNameLst>
                                          <p:attrName>ppt_x</p:attrName>
                                        </p:attrNameLst>
                                      </p:cBhvr>
                                      <p:tavLst>
                                        <p:tav tm="0">
                                          <p:val>
                                            <p:strVal val="#ppt_x-#ppt_w*1.125000"/>
                                          </p:val>
                                        </p:tav>
                                        <p:tav tm="100000">
                                          <p:val>
                                            <p:strVal val="#ppt_x"/>
                                          </p:val>
                                        </p:tav>
                                      </p:tavLst>
                                    </p:anim>
                                    <p:animEffect transition="in" filter="wipe(right)">
                                      <p:cBhvr>
                                        <p:cTn id="43" dur="250"/>
                                        <p:tgtEl>
                                          <p:spTgt spid="14"/>
                                        </p:tgtEl>
                                      </p:cBhvr>
                                    </p:animEffect>
                                  </p:childTnLst>
                                </p:cTn>
                              </p:par>
                            </p:childTnLst>
                          </p:cTn>
                        </p:par>
                        <p:par>
                          <p:cTn id="44" fill="hold">
                            <p:stCondLst>
                              <p:cond delay="2400"/>
                            </p:stCondLst>
                            <p:childTnLst>
                              <p:par>
                                <p:cTn id="45" presetID="2" presetClass="entr" presetSubtype="2"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1+#ppt_w/2"/>
                                          </p:val>
                                        </p:tav>
                                        <p:tav tm="100000">
                                          <p:val>
                                            <p:strVal val="#ppt_x"/>
                                          </p:val>
                                        </p:tav>
                                      </p:tavLst>
                                    </p:anim>
                                    <p:anim calcmode="lin" valueType="num">
                                      <p:cBhvr additive="base">
                                        <p:cTn id="4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9" grpId="0" animBg="1"/>
      <p:bldP spid="10" grpId="0" animBg="1"/>
      <p:bldP spid="11" grpId="0" animBg="1"/>
      <p:bldP spid="7" grpId="0" animBg="1"/>
      <p:bldP spid="13" grpId="0" animBg="1"/>
      <p:bldP spid="14" grpId="0"/>
      <p:bldP spid="15"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85270" y="1556792"/>
            <a:ext cx="4663738" cy="2889101"/>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
        <p:nvSpPr>
          <p:cNvPr id="39" name="TextBox 38"/>
          <p:cNvSpPr txBox="1"/>
          <p:nvPr/>
        </p:nvSpPr>
        <p:spPr>
          <a:xfrm>
            <a:off x="5375920" y="735734"/>
            <a:ext cx="6336704" cy="6039795"/>
          </a:xfrm>
          <a:prstGeom prst="rect">
            <a:avLst/>
          </a:prstGeom>
          <a:noFill/>
        </p:spPr>
        <p:txBody>
          <a:bodyPr wrap="square" rtlCol="0">
            <a:spAutoFit/>
          </a:bodyPr>
          <a:lstStyle/>
          <a:p>
            <a:pPr>
              <a:lnSpc>
                <a:spcPct val="130000"/>
              </a:lnSpc>
            </a:pPr>
            <a:r>
              <a:rPr lang="en-US" altLang="zh-CN" sz="2800" dirty="0">
                <a:solidFill>
                  <a:srgbClr val="A20000"/>
                </a:solidFill>
                <a:latin typeface="Times New Roman" panose="02020603050405020304" pitchFamily="18" charset="0"/>
                <a:ea typeface="微软雅黑" panose="020B0503020204020204" pitchFamily="34" charset="-122"/>
                <a:cs typeface="Times New Roman" panose="02020603050405020304" pitchFamily="18" charset="0"/>
              </a:rPr>
              <a:t>Read the Following Sentences </a:t>
            </a:r>
            <a:endParaRPr lang="en-US" altLang="zh-CN" sz="2800" dirty="0">
              <a:solidFill>
                <a:srgbClr val="A20000"/>
              </a:solidFill>
              <a:latin typeface="Times New Roman" panose="02020603050405020304" pitchFamily="18" charset="0"/>
              <a:ea typeface="微软雅黑" panose="020B0503020204020204" pitchFamily="34" charset="-122"/>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1. What c</a:t>
            </a:r>
            <a:r>
              <a:rPr lang="en-US" altLang="zh-CN" sz="2800" b="1" dirty="0">
                <a:latin typeface="Times New Roman" panose="02020603050405020304" pitchFamily="18" charset="0"/>
                <a:cs typeface="Times New Roman" panose="02020603050405020304" pitchFamily="18" charset="0"/>
              </a:rPr>
              <a:t>o</a:t>
            </a:r>
            <a:r>
              <a:rPr lang="en-US" altLang="zh-CN" sz="2800" dirty="0">
                <a:latin typeface="Times New Roman" panose="02020603050405020304" pitchFamily="18" charset="0"/>
                <a:cs typeface="Times New Roman" panose="02020603050405020304" pitchFamily="18" charset="0"/>
              </a:rPr>
              <a:t>lor is your </a:t>
            </a:r>
            <a:r>
              <a:rPr lang="en-US" altLang="zh-CN" sz="2800" b="1" dirty="0">
                <a:latin typeface="Times New Roman" panose="02020603050405020304" pitchFamily="18" charset="0"/>
                <a:cs typeface="Times New Roman" panose="02020603050405020304" pitchFamily="18" charset="0"/>
              </a:rPr>
              <a:t>u</a:t>
            </a:r>
            <a:r>
              <a:rPr lang="en-US" altLang="zh-CN" sz="2800" dirty="0">
                <a:latin typeface="Times New Roman" panose="02020603050405020304" pitchFamily="18" charset="0"/>
                <a:cs typeface="Times New Roman" panose="02020603050405020304" pitchFamily="18" charset="0"/>
              </a:rPr>
              <a:t>ncle’s new b</a:t>
            </a:r>
            <a:r>
              <a:rPr lang="en-US" altLang="zh-CN" sz="2800" b="1" dirty="0">
                <a:latin typeface="Times New Roman" panose="02020603050405020304" pitchFamily="18" charset="0"/>
                <a:cs typeface="Times New Roman" panose="02020603050405020304" pitchFamily="18" charset="0"/>
              </a:rPr>
              <a:t>u</a:t>
            </a:r>
            <a:r>
              <a:rPr lang="en-US" altLang="zh-CN" sz="2800" dirty="0">
                <a:latin typeface="Times New Roman" panose="02020603050405020304" pitchFamily="18" charset="0"/>
                <a:cs typeface="Times New Roman" panose="02020603050405020304" pitchFamily="18" charset="0"/>
              </a:rPr>
              <a:t>s? /ʌ/</a:t>
            </a:r>
            <a:endParaRPr lang="zh-CN"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2. Well beg</a:t>
            </a:r>
            <a:r>
              <a:rPr lang="en-US" altLang="zh-CN" sz="2800" b="1" dirty="0">
                <a:latin typeface="Times New Roman" panose="02020603050405020304" pitchFamily="18" charset="0"/>
                <a:cs typeface="Times New Roman" panose="02020603050405020304" pitchFamily="18" charset="0"/>
              </a:rPr>
              <a:t>u</a:t>
            </a:r>
            <a:r>
              <a:rPr lang="en-US" altLang="zh-CN" sz="2800" dirty="0">
                <a:latin typeface="Times New Roman" panose="02020603050405020304" pitchFamily="18" charset="0"/>
                <a:cs typeface="Times New Roman" panose="02020603050405020304" pitchFamily="18" charset="0"/>
              </a:rPr>
              <a:t>n is half d</a:t>
            </a:r>
            <a:r>
              <a:rPr lang="en-US" altLang="zh-CN" sz="2800" b="1" dirty="0">
                <a:latin typeface="Times New Roman" panose="02020603050405020304" pitchFamily="18" charset="0"/>
                <a:cs typeface="Times New Roman" panose="02020603050405020304" pitchFamily="18" charset="0"/>
              </a:rPr>
              <a:t>o</a:t>
            </a:r>
            <a:r>
              <a:rPr lang="en-US" altLang="zh-CN" sz="2800" dirty="0">
                <a:latin typeface="Times New Roman" panose="02020603050405020304" pitchFamily="18" charset="0"/>
                <a:cs typeface="Times New Roman" panose="02020603050405020304" pitchFamily="18" charset="0"/>
              </a:rPr>
              <a:t>ne. /ʌ/</a:t>
            </a:r>
            <a:endParaRPr lang="zh-CN"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3. The</a:t>
            </a:r>
            <a:r>
              <a:rPr lang="en-US" altLang="zh-CN" sz="2800" b="1" dirty="0">
                <a:latin typeface="Times New Roman" panose="02020603050405020304" pitchFamily="18" charset="0"/>
                <a:cs typeface="Times New Roman" panose="02020603050405020304" pitchFamily="18" charset="0"/>
              </a:rPr>
              <a:t> ear</a:t>
            </a:r>
            <a:r>
              <a:rPr lang="en-US" altLang="zh-CN" sz="2800" dirty="0">
                <a:latin typeface="Times New Roman" panose="02020603050405020304" pitchFamily="18" charset="0"/>
                <a:cs typeface="Times New Roman" panose="02020603050405020304" pitchFamily="18" charset="0"/>
              </a:rPr>
              <a:t>ly b</a:t>
            </a:r>
            <a:r>
              <a:rPr lang="en-US" altLang="zh-CN" sz="2800" b="1" dirty="0">
                <a:latin typeface="Times New Roman" panose="02020603050405020304" pitchFamily="18" charset="0"/>
                <a:cs typeface="Times New Roman" panose="02020603050405020304" pitchFamily="18" charset="0"/>
              </a:rPr>
              <a:t>ir</a:t>
            </a:r>
            <a:r>
              <a:rPr lang="en-US" altLang="zh-CN" sz="2800" dirty="0">
                <a:latin typeface="Times New Roman" panose="02020603050405020304" pitchFamily="18" charset="0"/>
                <a:cs typeface="Times New Roman" panose="02020603050405020304" pitchFamily="18" charset="0"/>
              </a:rPr>
              <a:t>d catches the w</a:t>
            </a:r>
            <a:r>
              <a:rPr lang="en-US" altLang="zh-CN" sz="2800" b="1" dirty="0">
                <a:latin typeface="Times New Roman" panose="02020603050405020304" pitchFamily="18" charset="0"/>
                <a:cs typeface="Times New Roman" panose="02020603050405020304" pitchFamily="18" charset="0"/>
              </a:rPr>
              <a:t>or</a:t>
            </a:r>
            <a:r>
              <a:rPr lang="en-US" altLang="zh-CN" sz="2800" dirty="0">
                <a:latin typeface="Times New Roman" panose="02020603050405020304" pitchFamily="18" charset="0"/>
                <a:cs typeface="Times New Roman" panose="02020603050405020304" pitchFamily="18" charset="0"/>
              </a:rPr>
              <a:t>m. /ɜ:/</a:t>
            </a:r>
            <a:endParaRPr lang="zh-CN"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4. There are th</a:t>
            </a:r>
            <a:r>
              <a:rPr lang="en-US" altLang="zh-CN" sz="2800" b="1" dirty="0">
                <a:latin typeface="Times New Roman" panose="02020603050405020304" pitchFamily="18" charset="0"/>
                <a:cs typeface="Times New Roman" panose="02020603050405020304" pitchFamily="18" charset="0"/>
              </a:rPr>
              <a:t>ir</a:t>
            </a:r>
            <a:r>
              <a:rPr lang="en-US" altLang="zh-CN" sz="2800" dirty="0">
                <a:latin typeface="Times New Roman" panose="02020603050405020304" pitchFamily="18" charset="0"/>
                <a:cs typeface="Times New Roman" panose="02020603050405020304" pitchFamily="18" charset="0"/>
              </a:rPr>
              <a:t>ty th</a:t>
            </a:r>
            <a:r>
              <a:rPr lang="en-US" altLang="zh-CN" sz="2800" b="1" dirty="0">
                <a:latin typeface="Times New Roman" panose="02020603050405020304" pitchFamily="18" charset="0"/>
                <a:cs typeface="Times New Roman" panose="02020603050405020304" pitchFamily="18" charset="0"/>
              </a:rPr>
              <a:t>ir</a:t>
            </a:r>
            <a:r>
              <a:rPr lang="en-US" altLang="zh-CN" sz="2800" dirty="0">
                <a:latin typeface="Times New Roman" panose="02020603050405020304" pitchFamily="18" charset="0"/>
                <a:cs typeface="Times New Roman" panose="02020603050405020304" pitchFamily="18" charset="0"/>
              </a:rPr>
              <a:t>sty b</a:t>
            </a:r>
            <a:r>
              <a:rPr lang="en-US" altLang="zh-CN" sz="2800" b="1" dirty="0">
                <a:latin typeface="Times New Roman" panose="02020603050405020304" pitchFamily="18" charset="0"/>
                <a:cs typeface="Times New Roman" panose="02020603050405020304" pitchFamily="18" charset="0"/>
              </a:rPr>
              <a:t>ir</a:t>
            </a:r>
            <a:r>
              <a:rPr lang="en-US" altLang="zh-CN" sz="2800" dirty="0">
                <a:latin typeface="Times New Roman" panose="02020603050405020304" pitchFamily="18" charset="0"/>
                <a:cs typeface="Times New Roman" panose="02020603050405020304" pitchFamily="18" charset="0"/>
              </a:rPr>
              <a:t>ds in the th</a:t>
            </a:r>
            <a:r>
              <a:rPr lang="en-US" altLang="zh-CN" sz="2800" b="1" dirty="0">
                <a:latin typeface="Times New Roman" panose="02020603050405020304" pitchFamily="18" charset="0"/>
                <a:cs typeface="Times New Roman" panose="02020603050405020304" pitchFamily="18" charset="0"/>
              </a:rPr>
              <a:t>ir</a:t>
            </a:r>
            <a:r>
              <a:rPr lang="en-US" altLang="zh-CN" sz="2800" dirty="0">
                <a:latin typeface="Times New Roman" panose="02020603050405020304" pitchFamily="18" charset="0"/>
                <a:cs typeface="Times New Roman" panose="02020603050405020304" pitchFamily="18" charset="0"/>
              </a:rPr>
              <a:t>d tree. /ɜ:/</a:t>
            </a:r>
            <a:endParaRPr lang="zh-CN"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5. I am </a:t>
            </a:r>
            <a:r>
              <a:rPr lang="en-US" altLang="zh-CN" sz="2800" b="1" dirty="0">
                <a:latin typeface="Times New Roman" panose="02020603050405020304" pitchFamily="18" charset="0"/>
                <a:cs typeface="Times New Roman" panose="02020603050405020304" pitchFamily="18" charset="0"/>
              </a:rPr>
              <a:t>a</a:t>
            </a:r>
            <a:r>
              <a:rPr lang="en-US" altLang="zh-CN" sz="2800" dirty="0">
                <a:latin typeface="Times New Roman" panose="02020603050405020304" pitchFamily="18" charset="0"/>
                <a:cs typeface="Times New Roman" panose="02020603050405020304" pitchFamily="18" charset="0"/>
              </a:rPr>
              <a:t>fraid that the skirt is not suit</a:t>
            </a:r>
            <a:r>
              <a:rPr lang="en-US" altLang="zh-CN" sz="2800" b="1" dirty="0">
                <a:latin typeface="Times New Roman" panose="02020603050405020304" pitchFamily="18" charset="0"/>
                <a:cs typeface="Times New Roman" panose="02020603050405020304" pitchFamily="18" charset="0"/>
              </a:rPr>
              <a:t>a</a:t>
            </a:r>
            <a:r>
              <a:rPr lang="en-US" altLang="zh-CN" sz="2800" dirty="0">
                <a:latin typeface="Times New Roman" panose="02020603050405020304" pitchFamily="18" charset="0"/>
                <a:cs typeface="Times New Roman" panose="02020603050405020304" pitchFamily="18" charset="0"/>
              </a:rPr>
              <a:t>ble for my moth</a:t>
            </a:r>
            <a:r>
              <a:rPr lang="en-US" altLang="zh-CN" sz="2800" b="1" dirty="0">
                <a:latin typeface="Times New Roman" panose="02020603050405020304" pitchFamily="18" charset="0"/>
                <a:cs typeface="Times New Roman" panose="02020603050405020304" pitchFamily="18" charset="0"/>
              </a:rPr>
              <a:t>er</a:t>
            </a:r>
            <a:r>
              <a:rPr lang="en-US" altLang="zh-CN" sz="2800" dirty="0">
                <a:latin typeface="Times New Roman" panose="02020603050405020304" pitchFamily="18" charset="0"/>
                <a:cs typeface="Times New Roman" panose="02020603050405020304" pitchFamily="18" charset="0"/>
              </a:rPr>
              <a:t>. /ə/</a:t>
            </a:r>
            <a:endParaRPr lang="zh-CN"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6. My young</a:t>
            </a:r>
            <a:r>
              <a:rPr lang="en-US" altLang="zh-CN" sz="2800" b="1" dirty="0">
                <a:latin typeface="Times New Roman" panose="02020603050405020304" pitchFamily="18" charset="0"/>
                <a:cs typeface="Times New Roman" panose="02020603050405020304" pitchFamily="18" charset="0"/>
              </a:rPr>
              <a:t>er</a:t>
            </a:r>
            <a:r>
              <a:rPr lang="en-US" altLang="zh-CN" sz="2800" dirty="0">
                <a:latin typeface="Times New Roman" panose="02020603050405020304" pitchFamily="18" charset="0"/>
                <a:cs typeface="Times New Roman" panose="02020603050405020304" pitchFamily="18" charset="0"/>
              </a:rPr>
              <a:t> broth</a:t>
            </a:r>
            <a:r>
              <a:rPr lang="en-US" altLang="zh-CN" sz="2800" b="1" dirty="0">
                <a:latin typeface="Times New Roman" panose="02020603050405020304" pitchFamily="18" charset="0"/>
                <a:cs typeface="Times New Roman" panose="02020603050405020304" pitchFamily="18" charset="0"/>
              </a:rPr>
              <a:t>er</a:t>
            </a:r>
            <a:r>
              <a:rPr lang="en-US" altLang="zh-CN" sz="2800" dirty="0">
                <a:latin typeface="Times New Roman" panose="02020603050405020304" pitchFamily="18" charset="0"/>
                <a:cs typeface="Times New Roman" panose="02020603050405020304" pitchFamily="18" charset="0"/>
              </a:rPr>
              <a:t> is a teach</a:t>
            </a:r>
            <a:r>
              <a:rPr lang="en-US" altLang="zh-CN" sz="2800" b="1" dirty="0">
                <a:latin typeface="Times New Roman" panose="02020603050405020304" pitchFamily="18" charset="0"/>
                <a:cs typeface="Times New Roman" panose="02020603050405020304" pitchFamily="18" charset="0"/>
              </a:rPr>
              <a:t>er</a:t>
            </a:r>
            <a:r>
              <a:rPr lang="en-US" altLang="zh-CN" sz="2800" dirty="0">
                <a:latin typeface="Times New Roman" panose="02020603050405020304" pitchFamily="18" charset="0"/>
                <a:cs typeface="Times New Roman" panose="02020603050405020304" pitchFamily="18" charset="0"/>
              </a:rPr>
              <a:t>. /ə/</a:t>
            </a:r>
            <a:endParaRPr lang="zh-CN" altLang="zh-CN" sz="2800" dirty="0">
              <a:latin typeface="Times New Roman" panose="02020603050405020304" pitchFamily="18" charset="0"/>
              <a:cs typeface="Times New Roman" panose="02020603050405020304" pitchFamily="18" charset="0"/>
            </a:endParaRPr>
          </a:p>
          <a:p>
            <a:pPr>
              <a:lnSpc>
                <a:spcPct val="130000"/>
              </a:lnSpc>
            </a:pP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One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6" name="任意多边形 15"/>
          <p:cNvSpPr/>
          <p:nvPr/>
        </p:nvSpPr>
        <p:spPr>
          <a:xfrm>
            <a:off x="4799856" y="332656"/>
            <a:ext cx="3744416"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000"/>
                                        <p:tgtEl>
                                          <p:spTgt spid="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2000"/>
                                        <p:tgtEl>
                                          <p:spTgt spid="16"/>
                                        </p:tgtEl>
                                      </p:cBhvr>
                                    </p:animEffect>
                                  </p:childTnLst>
                                </p:cTn>
                              </p:par>
                            </p:childTnLst>
                          </p:cTn>
                        </p:par>
                        <p:par>
                          <p:cTn id="12" fill="hold">
                            <p:stCondLst>
                              <p:cond delay="4000"/>
                            </p:stCondLst>
                            <p:childTnLst>
                              <p:par>
                                <p:cTn id="13" presetID="47" presetClass="entr" presetSubtype="0"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anim calcmode="lin" valueType="num">
                                      <p:cBhvr>
                                        <p:cTn id="16" dur="500" fill="hold"/>
                                        <p:tgtEl>
                                          <p:spTgt spid="35"/>
                                        </p:tgtEl>
                                        <p:attrNameLst>
                                          <p:attrName>ppt_x</p:attrName>
                                        </p:attrNameLst>
                                      </p:cBhvr>
                                      <p:tavLst>
                                        <p:tav tm="0">
                                          <p:val>
                                            <p:strVal val="#ppt_x"/>
                                          </p:val>
                                        </p:tav>
                                        <p:tav tm="100000">
                                          <p:val>
                                            <p:strVal val="#ppt_x"/>
                                          </p:val>
                                        </p:tav>
                                      </p:tavLst>
                                    </p:anim>
                                    <p:anim calcmode="lin" valueType="num">
                                      <p:cBhvr>
                                        <p:cTn id="17" dur="500" fill="hold"/>
                                        <p:tgtEl>
                                          <p:spTgt spid="35"/>
                                        </p:tgtEl>
                                        <p:attrNameLst>
                                          <p:attrName>ppt_y</p:attrName>
                                        </p:attrNameLst>
                                      </p:cBhvr>
                                      <p:tavLst>
                                        <p:tav tm="0">
                                          <p:val>
                                            <p:strVal val="#ppt_y-.1"/>
                                          </p:val>
                                        </p:tav>
                                        <p:tav tm="100000">
                                          <p:val>
                                            <p:strVal val="#ppt_y"/>
                                          </p:val>
                                        </p:tav>
                                      </p:tavLst>
                                    </p:anim>
                                  </p:childTnLst>
                                </p:cTn>
                              </p:par>
                            </p:childTnLst>
                          </p:cTn>
                        </p:par>
                        <p:par>
                          <p:cTn id="18" fill="hold">
                            <p:stCondLst>
                              <p:cond delay="4500"/>
                            </p:stCondLst>
                            <p:childTnLst>
                              <p:par>
                                <p:cTn id="19" presetID="22" presetClass="entr" presetSubtype="1"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up)">
                                      <p:cBhvr>
                                        <p:cTn id="2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15"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hidden="1"/>
          <p:cNvSpPr/>
          <p:nvPr/>
        </p:nvSpPr>
        <p:spPr>
          <a:xfrm>
            <a:off x="479376" y="836712"/>
            <a:ext cx="1406022"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p:spPr>
        <p:style>
          <a:lnRef idx="1">
            <a:schemeClr val="accent2"/>
          </a:lnRef>
          <a:fillRef idx="3">
            <a:schemeClr val="accent2"/>
          </a:fillRef>
          <a:effectRef idx="2">
            <a:schemeClr val="accent2"/>
          </a:effectRef>
          <a:fontRef idx="minor">
            <a:schemeClr val="lt1"/>
          </a:fontRef>
        </p:style>
        <p:txBody>
          <a:bodyPr rtlCol="0" anchor="ctr"/>
          <a:lstStyle/>
          <a:p>
            <a:pPr algn="ctr" defTabSz="914400"/>
            <a:r>
              <a:rPr lang="zh-CN" altLang="en-US" sz="1900" dirty="0">
                <a:solidFill>
                  <a:schemeClr val="bg1"/>
                </a:solidFill>
                <a:latin typeface="微软雅黑" panose="020B0503020204020204" pitchFamily="34" charset="-122"/>
                <a:ea typeface="微软雅黑" panose="020B0503020204020204" pitchFamily="34" charset="-122"/>
              </a:rPr>
              <a:t> 课前准备</a:t>
            </a:r>
            <a:endParaRPr lang="zh-CN" altLang="en-US" sz="1900" dirty="0">
              <a:solidFill>
                <a:schemeClr val="bg1"/>
              </a:solidFill>
              <a:latin typeface="微软雅黑" panose="020B0503020204020204" pitchFamily="34" charset="-122"/>
              <a:ea typeface="微软雅黑" panose="020B0503020204020204" pitchFamily="34" charset="-122"/>
            </a:endParaRPr>
          </a:p>
        </p:txBody>
      </p:sp>
      <p:sp>
        <p:nvSpPr>
          <p:cNvPr id="7" name="任意多边形 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One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3" name="任意多边形 12"/>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cstate="print">
            <a:extLst>
              <a:ext uri="{BEBA8EAE-BF5A-486C-A8C5-ECC9F3942E4B}">
                <a14:imgProps xmlns:a14="http://schemas.microsoft.com/office/drawing/2010/main">
                  <a14:imgLayer r:embed="rId2">
                    <a14:imgEffect>
                      <a14:artisticMosiaicBubbles/>
                    </a14:imgEffect>
                  </a14:imgLayer>
                </a14:imgProps>
              </a:ext>
              <a:ext uri="{28A0092B-C50C-407E-A947-70E740481C1C}">
                <a14:useLocalDpi xmlns:a14="http://schemas.microsoft.com/office/drawing/2010/main" val="0"/>
              </a:ext>
            </a:extLst>
          </a:blip>
          <a:stretch>
            <a:fillRect/>
          </a:stretch>
        </p:blipFill>
        <p:spPr>
          <a:xfrm>
            <a:off x="767408" y="2149223"/>
            <a:ext cx="4390068" cy="354286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71" name="TextBox 70"/>
          <p:cNvSpPr txBox="1"/>
          <p:nvPr/>
        </p:nvSpPr>
        <p:spPr>
          <a:xfrm>
            <a:off x="5157476" y="980728"/>
            <a:ext cx="6552728" cy="5306068"/>
          </a:xfrm>
          <a:prstGeom prst="rect">
            <a:avLst/>
          </a:prstGeom>
          <a:noFill/>
        </p:spPr>
        <p:txBody>
          <a:bodyPr wrap="square" rtlCol="0">
            <a:spAutoFit/>
          </a:bodyPr>
          <a:lstStyle/>
          <a:p>
            <a:pPr>
              <a:lnSpc>
                <a:spcPct val="130000"/>
              </a:lnSpc>
            </a:pPr>
            <a:r>
              <a:rPr lang="zh-CN" altLang="en-US" sz="2800" dirty="0">
                <a:solidFill>
                  <a:srgbClr val="7030A0"/>
                </a:solidFill>
                <a:latin typeface="+mn-ea"/>
              </a:rPr>
              <a:t>在朗读英语句子的时候，除了要关注句中每个单词的正确发音之外，还需要留意句子中的连读部分，如：</a:t>
            </a:r>
            <a:endParaRPr lang="en-US" altLang="zh-CN" sz="2800" dirty="0">
              <a:solidFill>
                <a:srgbClr val="7030A0"/>
              </a:solidFill>
              <a:latin typeface="+mn-ea"/>
            </a:endParaRPr>
          </a:p>
          <a:p>
            <a:pPr>
              <a:lnSpc>
                <a:spcPct val="130000"/>
              </a:lnSpc>
            </a:pPr>
            <a:r>
              <a:rPr lang="en-US" altLang="zh-CN" sz="2800" dirty="0">
                <a:latin typeface="+mn-ea"/>
              </a:rPr>
              <a:t>1. </a:t>
            </a:r>
            <a:r>
              <a:rPr lang="en-US" altLang="zh-CN" sz="2800" dirty="0">
                <a:latin typeface="Times New Roman" panose="02020603050405020304" pitchFamily="18" charset="0"/>
                <a:cs typeface="Times New Roman" panose="02020603050405020304" pitchFamily="18" charset="0"/>
              </a:rPr>
              <a:t>What </a:t>
            </a:r>
            <a:r>
              <a:rPr lang="en-US" altLang="zh-CN" sz="2800" dirty="0" err="1">
                <a:latin typeface="Times New Roman" panose="02020603050405020304" pitchFamily="18" charset="0"/>
                <a:cs typeface="Times New Roman" panose="02020603050405020304" pitchFamily="18" charset="0"/>
              </a:rPr>
              <a:t>c</a:t>
            </a:r>
            <a:r>
              <a:rPr lang="en-US" altLang="zh-CN" sz="2800" b="1" dirty="0" err="1">
                <a:latin typeface="Times New Roman" panose="02020603050405020304" pitchFamily="18" charset="0"/>
                <a:cs typeface="Times New Roman" panose="02020603050405020304" pitchFamily="18" charset="0"/>
              </a:rPr>
              <a:t>o</a:t>
            </a:r>
            <a:r>
              <a:rPr lang="en-US" altLang="zh-CN" sz="2800" dirty="0" err="1">
                <a:latin typeface="Times New Roman" panose="02020603050405020304" pitchFamily="18" charset="0"/>
                <a:cs typeface="Times New Roman" panose="02020603050405020304" pitchFamily="18" charset="0"/>
              </a:rPr>
              <a:t>lor</a:t>
            </a:r>
            <a:r>
              <a:rPr lang="en-US" altLang="zh-CN" sz="2800" b="1" dirty="0" err="1">
                <a:solidFill>
                  <a:srgbClr val="7030A0"/>
                </a:solidFill>
                <a:latin typeface="Times New Roman" panose="02020603050405020304" pitchFamily="18" charset="0"/>
                <a:cs typeface="Times New Roman" panose="02020603050405020304" pitchFamily="18" charset="0"/>
              </a:rPr>
              <a:t>⌒</a:t>
            </a:r>
            <a:r>
              <a:rPr lang="en-US" altLang="zh-CN" sz="2800" dirty="0" err="1">
                <a:latin typeface="Times New Roman" panose="02020603050405020304" pitchFamily="18" charset="0"/>
                <a:cs typeface="Times New Roman" panose="02020603050405020304" pitchFamily="18" charset="0"/>
              </a:rPr>
              <a:t>is</a:t>
            </a:r>
            <a:r>
              <a:rPr lang="en-US" altLang="zh-CN" sz="2800" dirty="0">
                <a:latin typeface="Times New Roman" panose="02020603050405020304" pitchFamily="18" charset="0"/>
                <a:cs typeface="Times New Roman" panose="02020603050405020304" pitchFamily="18" charset="0"/>
              </a:rPr>
              <a:t> your </a:t>
            </a:r>
            <a:r>
              <a:rPr lang="en-US" altLang="zh-CN" sz="2800" b="1" dirty="0">
                <a:latin typeface="Times New Roman" panose="02020603050405020304" pitchFamily="18" charset="0"/>
                <a:cs typeface="Times New Roman" panose="02020603050405020304" pitchFamily="18" charset="0"/>
              </a:rPr>
              <a:t>u</a:t>
            </a:r>
            <a:r>
              <a:rPr lang="en-US" altLang="zh-CN" sz="2800" dirty="0">
                <a:latin typeface="Times New Roman" panose="02020603050405020304" pitchFamily="18" charset="0"/>
                <a:cs typeface="Times New Roman" panose="02020603050405020304" pitchFamily="18" charset="0"/>
              </a:rPr>
              <a:t>ncle’s new b</a:t>
            </a:r>
            <a:r>
              <a:rPr lang="en-US" altLang="zh-CN" sz="2800" b="1" dirty="0">
                <a:latin typeface="Times New Roman" panose="02020603050405020304" pitchFamily="18" charset="0"/>
                <a:cs typeface="Times New Roman" panose="02020603050405020304" pitchFamily="18" charset="0"/>
              </a:rPr>
              <a:t>u</a:t>
            </a:r>
            <a:r>
              <a:rPr lang="en-US" altLang="zh-CN" sz="2800" dirty="0">
                <a:latin typeface="Times New Roman" panose="02020603050405020304" pitchFamily="18" charset="0"/>
                <a:cs typeface="Times New Roman" panose="02020603050405020304" pitchFamily="18" charset="0"/>
              </a:rPr>
              <a:t>s?</a:t>
            </a:r>
            <a:endParaRPr lang="en-US" altLang="zh-CN" sz="2800" dirty="0">
              <a:latin typeface="Times New Roman" panose="02020603050405020304" pitchFamily="18" charset="0"/>
              <a:cs typeface="Times New Roman" panose="02020603050405020304" pitchFamily="18" charset="0"/>
            </a:endParaRPr>
          </a:p>
          <a:p>
            <a:pPr>
              <a:lnSpc>
                <a:spcPct val="130000"/>
              </a:lnSpc>
            </a:pPr>
            <a:r>
              <a:rPr lang="en-US" altLang="zh-CN" sz="2800" dirty="0">
                <a:latin typeface="Times New Roman" panose="02020603050405020304" pitchFamily="18" charset="0"/>
                <a:cs typeface="Times New Roman" panose="02020603050405020304" pitchFamily="18" charset="0"/>
              </a:rPr>
              <a:t>2. Well beg</a:t>
            </a:r>
            <a:r>
              <a:rPr lang="en-US" altLang="zh-CN" sz="2800" b="1" dirty="0">
                <a:latin typeface="Times New Roman" panose="02020603050405020304" pitchFamily="18" charset="0"/>
                <a:cs typeface="Times New Roman" panose="02020603050405020304" pitchFamily="18" charset="0"/>
              </a:rPr>
              <a:t>u</a:t>
            </a:r>
            <a:r>
              <a:rPr lang="en-US" altLang="zh-CN" sz="2800" dirty="0">
                <a:latin typeface="Times New Roman" panose="02020603050405020304" pitchFamily="18" charset="0"/>
                <a:cs typeface="Times New Roman" panose="02020603050405020304" pitchFamily="18" charset="0"/>
              </a:rPr>
              <a:t>n</a:t>
            </a:r>
            <a:r>
              <a:rPr lang="en-US" altLang="zh-CN" sz="2800" b="1" dirty="0">
                <a:solidFill>
                  <a:srgbClr val="7030A0"/>
                </a:solidFill>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rPr>
              <a:t> is half d</a:t>
            </a:r>
            <a:r>
              <a:rPr lang="en-US" altLang="zh-CN" sz="2800" b="1" dirty="0">
                <a:latin typeface="Times New Roman" panose="02020603050405020304" pitchFamily="18" charset="0"/>
                <a:cs typeface="Times New Roman" panose="02020603050405020304" pitchFamily="18" charset="0"/>
              </a:rPr>
              <a:t>o</a:t>
            </a:r>
            <a:r>
              <a:rPr lang="en-US" altLang="zh-CN" sz="2800" dirty="0">
                <a:latin typeface="Times New Roman" panose="02020603050405020304" pitchFamily="18" charset="0"/>
                <a:cs typeface="Times New Roman" panose="02020603050405020304" pitchFamily="18" charset="0"/>
              </a:rPr>
              <a:t>ne. </a:t>
            </a:r>
            <a:endParaRPr lang="en-US" altLang="zh-CN" sz="2800" dirty="0">
              <a:latin typeface="Times New Roman" panose="02020603050405020304" pitchFamily="18" charset="0"/>
              <a:cs typeface="Times New Roman" panose="02020603050405020304" pitchFamily="18" charset="0"/>
            </a:endParaRPr>
          </a:p>
          <a:p>
            <a:pPr>
              <a:lnSpc>
                <a:spcPct val="130000"/>
              </a:lnSpc>
            </a:pPr>
            <a:r>
              <a:rPr lang="en-US" altLang="zh-CN" sz="2800" dirty="0">
                <a:latin typeface="Times New Roman" panose="02020603050405020304" pitchFamily="18" charset="0"/>
                <a:cs typeface="Times New Roman" panose="02020603050405020304" pitchFamily="18" charset="0"/>
              </a:rPr>
              <a:t>4. There</a:t>
            </a:r>
            <a:r>
              <a:rPr lang="en-US" altLang="zh-CN" sz="2800" b="1" dirty="0">
                <a:solidFill>
                  <a:srgbClr val="7030A0"/>
                </a:solidFill>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rPr>
              <a:t>  are th</a:t>
            </a:r>
            <a:r>
              <a:rPr lang="en-US" altLang="zh-CN" sz="2800" b="1" dirty="0">
                <a:latin typeface="Times New Roman" panose="02020603050405020304" pitchFamily="18" charset="0"/>
                <a:cs typeface="Times New Roman" panose="02020603050405020304" pitchFamily="18" charset="0"/>
              </a:rPr>
              <a:t>ir</a:t>
            </a:r>
            <a:r>
              <a:rPr lang="en-US" altLang="zh-CN" sz="2800" dirty="0">
                <a:latin typeface="Times New Roman" panose="02020603050405020304" pitchFamily="18" charset="0"/>
                <a:cs typeface="Times New Roman" panose="02020603050405020304" pitchFamily="18" charset="0"/>
              </a:rPr>
              <a:t>ty th</a:t>
            </a:r>
            <a:r>
              <a:rPr lang="en-US" altLang="zh-CN" sz="2800" b="1" dirty="0">
                <a:latin typeface="Times New Roman" panose="02020603050405020304" pitchFamily="18" charset="0"/>
                <a:cs typeface="Times New Roman" panose="02020603050405020304" pitchFamily="18" charset="0"/>
              </a:rPr>
              <a:t>ir</a:t>
            </a:r>
            <a:r>
              <a:rPr lang="en-US" altLang="zh-CN" sz="2800" dirty="0">
                <a:latin typeface="Times New Roman" panose="02020603050405020304" pitchFamily="18" charset="0"/>
                <a:cs typeface="Times New Roman" panose="02020603050405020304" pitchFamily="18" charset="0"/>
              </a:rPr>
              <a:t>sty b</a:t>
            </a:r>
            <a:r>
              <a:rPr lang="en-US" altLang="zh-CN" sz="2800" b="1" dirty="0">
                <a:latin typeface="Times New Roman" panose="02020603050405020304" pitchFamily="18" charset="0"/>
                <a:cs typeface="Times New Roman" panose="02020603050405020304" pitchFamily="18" charset="0"/>
              </a:rPr>
              <a:t>ir</a:t>
            </a:r>
            <a:r>
              <a:rPr lang="en-US" altLang="zh-CN" sz="2800" dirty="0">
                <a:latin typeface="Times New Roman" panose="02020603050405020304" pitchFamily="18" charset="0"/>
                <a:cs typeface="Times New Roman" panose="02020603050405020304" pitchFamily="18" charset="0"/>
              </a:rPr>
              <a:t>ds in the th</a:t>
            </a:r>
            <a:r>
              <a:rPr lang="en-US" altLang="zh-CN" sz="2800" b="1" dirty="0">
                <a:latin typeface="Times New Roman" panose="02020603050405020304" pitchFamily="18" charset="0"/>
                <a:cs typeface="Times New Roman" panose="02020603050405020304" pitchFamily="18" charset="0"/>
              </a:rPr>
              <a:t>ir</a:t>
            </a:r>
            <a:r>
              <a:rPr lang="en-US" altLang="zh-CN" sz="2800" dirty="0">
                <a:latin typeface="Times New Roman" panose="02020603050405020304" pitchFamily="18" charset="0"/>
                <a:cs typeface="Times New Roman" panose="02020603050405020304" pitchFamily="18" charset="0"/>
              </a:rPr>
              <a:t>d tree.</a:t>
            </a:r>
            <a:endParaRPr lang="en-US" altLang="zh-CN" sz="2800" dirty="0">
              <a:latin typeface="Times New Roman" panose="02020603050405020304" pitchFamily="18" charset="0"/>
              <a:cs typeface="Times New Roman" panose="02020603050405020304" pitchFamily="18" charset="0"/>
            </a:endParaRPr>
          </a:p>
          <a:p>
            <a:pPr lvl="0"/>
            <a:r>
              <a:rPr lang="en-US" altLang="zh-CN" sz="2800" dirty="0">
                <a:latin typeface="Times New Roman" panose="02020603050405020304" pitchFamily="18" charset="0"/>
                <a:cs typeface="Times New Roman" panose="02020603050405020304" pitchFamily="18" charset="0"/>
              </a:rPr>
              <a:t>5. I am</a:t>
            </a:r>
            <a:r>
              <a:rPr lang="en-US" altLang="zh-CN" sz="2800" b="1" dirty="0">
                <a:solidFill>
                  <a:srgbClr val="7030A0"/>
                </a:solidFill>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rPr>
              <a:t> </a:t>
            </a:r>
            <a:r>
              <a:rPr lang="en-US" altLang="zh-CN" sz="2800" b="1" dirty="0">
                <a:latin typeface="Times New Roman" panose="02020603050405020304" pitchFamily="18" charset="0"/>
                <a:cs typeface="Times New Roman" panose="02020603050405020304" pitchFamily="18" charset="0"/>
              </a:rPr>
              <a:t>a</a:t>
            </a:r>
            <a:r>
              <a:rPr lang="en-US" altLang="zh-CN" sz="2800" dirty="0">
                <a:latin typeface="Times New Roman" panose="02020603050405020304" pitchFamily="18" charset="0"/>
                <a:cs typeface="Times New Roman" panose="02020603050405020304" pitchFamily="18" charset="0"/>
              </a:rPr>
              <a:t>fraid that the skirt is not suit</a:t>
            </a:r>
            <a:r>
              <a:rPr lang="en-US" altLang="zh-CN" sz="2800" b="1" dirty="0">
                <a:latin typeface="Times New Roman" panose="02020603050405020304" pitchFamily="18" charset="0"/>
                <a:cs typeface="Times New Roman" panose="02020603050405020304" pitchFamily="18" charset="0"/>
              </a:rPr>
              <a:t>a</a:t>
            </a:r>
            <a:r>
              <a:rPr lang="en-US" altLang="zh-CN" sz="2800" dirty="0">
                <a:latin typeface="Times New Roman" panose="02020603050405020304" pitchFamily="18" charset="0"/>
                <a:cs typeface="Times New Roman" panose="02020603050405020304" pitchFamily="18" charset="0"/>
              </a:rPr>
              <a:t>ble for my moth</a:t>
            </a:r>
            <a:r>
              <a:rPr lang="en-US" altLang="zh-CN" sz="2800" b="1" dirty="0">
                <a:latin typeface="Times New Roman" panose="02020603050405020304" pitchFamily="18" charset="0"/>
                <a:cs typeface="Times New Roman" panose="02020603050405020304" pitchFamily="18" charset="0"/>
              </a:rPr>
              <a:t>er</a:t>
            </a:r>
            <a:r>
              <a:rPr lang="en-US" altLang="zh-CN" sz="2800" dirty="0">
                <a:latin typeface="Times New Roman" panose="02020603050405020304" pitchFamily="18" charset="0"/>
                <a:cs typeface="Times New Roman" panose="02020603050405020304" pitchFamily="18" charset="0"/>
              </a:rPr>
              <a:t>. </a:t>
            </a:r>
            <a:endParaRPr lang="zh-CN" altLang="zh-CN" sz="2800" dirty="0">
              <a:latin typeface="Times New Roman" panose="02020603050405020304" pitchFamily="18" charset="0"/>
              <a:cs typeface="Times New Roman" panose="02020603050405020304" pitchFamily="18" charset="0"/>
            </a:endParaRPr>
          </a:p>
          <a:p>
            <a:pPr lvl="0"/>
            <a:r>
              <a:rPr lang="en-US" altLang="zh-CN" sz="2800" dirty="0">
                <a:latin typeface="Times New Roman" panose="02020603050405020304" pitchFamily="18" charset="0"/>
                <a:cs typeface="Times New Roman" panose="02020603050405020304" pitchFamily="18" charset="0"/>
              </a:rPr>
              <a:t>6. My young</a:t>
            </a:r>
            <a:r>
              <a:rPr lang="en-US" altLang="zh-CN" sz="2800" b="1" dirty="0">
                <a:latin typeface="Times New Roman" panose="02020603050405020304" pitchFamily="18" charset="0"/>
                <a:cs typeface="Times New Roman" panose="02020603050405020304" pitchFamily="18" charset="0"/>
              </a:rPr>
              <a:t>er</a:t>
            </a:r>
            <a:r>
              <a:rPr lang="en-US" altLang="zh-CN" sz="2800" dirty="0">
                <a:latin typeface="Times New Roman" panose="02020603050405020304" pitchFamily="18" charset="0"/>
                <a:cs typeface="Times New Roman" panose="02020603050405020304" pitchFamily="18" charset="0"/>
              </a:rPr>
              <a:t> broth</a:t>
            </a:r>
            <a:r>
              <a:rPr lang="en-US" altLang="zh-CN" sz="2800" b="1" dirty="0">
                <a:latin typeface="Times New Roman" panose="02020603050405020304" pitchFamily="18" charset="0"/>
                <a:cs typeface="Times New Roman" panose="02020603050405020304" pitchFamily="18" charset="0"/>
              </a:rPr>
              <a:t>er</a:t>
            </a:r>
            <a:r>
              <a:rPr lang="en-US" altLang="zh-CN" sz="2800" b="1" dirty="0">
                <a:solidFill>
                  <a:srgbClr val="7030A0"/>
                </a:solidFill>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rPr>
              <a:t> is a teach</a:t>
            </a:r>
            <a:r>
              <a:rPr lang="en-US" altLang="zh-CN" sz="2800" b="1" dirty="0">
                <a:latin typeface="Times New Roman" panose="02020603050405020304" pitchFamily="18" charset="0"/>
                <a:cs typeface="Times New Roman" panose="02020603050405020304" pitchFamily="18" charset="0"/>
              </a:rPr>
              <a:t>er</a:t>
            </a:r>
            <a:r>
              <a:rPr lang="en-US" altLang="zh-CN" sz="2800" dirty="0">
                <a:latin typeface="Times New Roman" panose="02020603050405020304" pitchFamily="18" charset="0"/>
                <a:cs typeface="Times New Roman" panose="02020603050405020304" pitchFamily="18" charset="0"/>
              </a:rPr>
              <a:t>. </a:t>
            </a:r>
            <a:endParaRPr lang="en-US" altLang="zh-CN" sz="2800"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ppt_x</p:attrName>
                                        </p:attrNameLst>
                                      </p:cBhvr>
                                      <p:tavLst>
                                        <p:tav tm="0">
                                          <p:val>
                                            <p:strVal val="#ppt_x-#ppt_w*1.125000"/>
                                          </p:val>
                                        </p:tav>
                                        <p:tav tm="100000">
                                          <p:val>
                                            <p:strVal val="#ppt_x"/>
                                          </p:val>
                                        </p:tav>
                                      </p:tavLst>
                                    </p:anim>
                                    <p:animEffect transition="in" filter="wipe(right)">
                                      <p:cBhvr>
                                        <p:cTn id="8" dur="500"/>
                                        <p:tgtEl>
                                          <p:spTgt spid="29"/>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par>
                          <p:cTn id="17" fill="hold">
                            <p:stCondLst>
                              <p:cond delay="4500"/>
                            </p:stCondLst>
                            <p:childTnLst>
                              <p:par>
                                <p:cTn id="18" presetID="2" presetClass="entr" presetSubtype="12"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childTnLst>
                          </p:cTn>
                        </p:par>
                        <p:par>
                          <p:cTn id="22" fill="hold">
                            <p:stCondLst>
                              <p:cond delay="5000"/>
                            </p:stCondLst>
                            <p:childTnLst>
                              <p:par>
                                <p:cTn id="23" presetID="22" presetClass="entr" presetSubtype="1"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up)">
                                      <p:cBhvr>
                                        <p:cTn id="25"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7" grpId="0" animBg="1"/>
      <p:bldP spid="13" grpId="0" animBg="1"/>
      <p:bldP spid="71"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Unit 3:  My Future Job</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15" name="组合 14"/>
            <p:cNvGrpSpPr/>
            <p:nvPr/>
          </p:nvGrpSpPr>
          <p:grpSpPr>
            <a:xfrm>
              <a:off x="4906" y="3125"/>
              <a:ext cx="2917" cy="2916"/>
              <a:chOff x="3617767" y="1552534"/>
              <a:chExt cx="1852274"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8"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9"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90"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1"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7"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8"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9" name="组合 98"/>
            <p:cNvGrpSpPr/>
            <p:nvPr/>
          </p:nvGrpSpPr>
          <p:grpSpPr>
            <a:xfrm>
              <a:off x="2912" y="4831"/>
              <a:ext cx="3126" cy="3175"/>
              <a:chOff x="3617767" y="1486413"/>
              <a:chExt cx="1841077" cy="1851387"/>
            </a:xfrm>
            <a:solidFill>
              <a:schemeClr val="accent2">
                <a:lumMod val="60000"/>
                <a:lumOff val="40000"/>
              </a:schemeClr>
            </a:solidFill>
          </p:grpSpPr>
          <p:sp>
            <p:nvSpPr>
              <p:cNvPr id="100"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1"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Two</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102" name="组合 101"/>
            <p:cNvGrpSpPr/>
            <p:nvPr/>
          </p:nvGrpSpPr>
          <p:grpSpPr>
            <a:xfrm>
              <a:off x="11644" y="4606"/>
              <a:ext cx="3126" cy="3175"/>
              <a:chOff x="3617767" y="1486413"/>
              <a:chExt cx="1841077" cy="1851387"/>
            </a:xfrm>
            <a:solidFill>
              <a:schemeClr val="accent4">
                <a:lumMod val="75000"/>
              </a:schemeClr>
            </a:solidFill>
          </p:grpSpPr>
          <p:sp>
            <p:nvSpPr>
              <p:cNvPr id="103"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4" name="TextBox 5"/>
              <p:cNvSpPr txBox="1"/>
              <p:nvPr/>
            </p:nvSpPr>
            <p:spPr>
              <a:xfrm>
                <a:off x="3818119" y="1949260"/>
                <a:ext cx="1533238" cy="902077"/>
              </a:xfrm>
              <a:prstGeom prst="rect">
                <a:avLst/>
              </a:prstGeom>
              <a:grp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105" name="组合 104"/>
            <p:cNvGrpSpPr/>
            <p:nvPr/>
          </p:nvGrpSpPr>
          <p:grpSpPr>
            <a:xfrm>
              <a:off x="16421" y="4117"/>
              <a:ext cx="2659" cy="2604"/>
              <a:chOff x="6708446" y="1484785"/>
              <a:chExt cx="1841077" cy="1851387"/>
            </a:xfrm>
          </p:grpSpPr>
          <p:sp>
            <p:nvSpPr>
              <p:cNvPr id="10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7"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8" name="Straight Connector 38"/>
            <p:cNvCxnSpPr>
              <a:stCxn id="39" idx="1"/>
              <a:endCxn id="109"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9"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10"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animBg="1"/>
      <p:bldP spid="8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Two</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727848" y="951398"/>
            <a:ext cx="7005094" cy="6186309"/>
          </a:xfrm>
          <a:prstGeom prst="rect">
            <a:avLst/>
          </a:prstGeom>
          <a:noFill/>
        </p:spPr>
        <p:txBody>
          <a:bodyPr wrap="square" rtlCol="0">
            <a:spAutoFit/>
          </a:bodyPr>
          <a:lstStyle/>
          <a:p>
            <a:pPr>
              <a:lnSpc>
                <a:spcPct val="150000"/>
              </a:lnSpc>
            </a:pPr>
            <a:r>
              <a:rPr lang="en-US" altLang="zh-CN" sz="2400" dirty="0">
                <a:latin typeface="Times New Roman" panose="02020603050405020304" pitchFamily="18" charset="0"/>
                <a:cs typeface="Times New Roman" panose="02020603050405020304" pitchFamily="18" charset="0"/>
              </a:rPr>
              <a:t>teacher</a:t>
            </a:r>
            <a:r>
              <a:rPr lang="zh-CN" altLang="zh-CN" sz="2400" dirty="0">
                <a:latin typeface="Times New Roman" panose="02020603050405020304" pitchFamily="18" charset="0"/>
                <a:cs typeface="Times New Roman" panose="02020603050405020304" pitchFamily="18" charset="0"/>
              </a:rPr>
              <a:t>教师</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ti:tʃə</a:t>
            </a:r>
            <a:r>
              <a:rPr lang="en-US" altLang="zh-CN" sz="2400" dirty="0">
                <a:latin typeface="Times New Roman" panose="02020603050405020304" pitchFamily="18" charset="0"/>
                <a:cs typeface="Times New Roman" panose="02020603050405020304" pitchFamily="18" charset="0"/>
              </a:rPr>
              <a:t>/           student</a:t>
            </a:r>
            <a:r>
              <a:rPr lang="zh-CN" altLang="zh-CN" sz="2400" dirty="0">
                <a:latin typeface="Times New Roman" panose="02020603050405020304" pitchFamily="18" charset="0"/>
                <a:cs typeface="Times New Roman" panose="02020603050405020304" pitchFamily="18" charset="0"/>
              </a:rPr>
              <a:t>学生</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stju:dənt</a:t>
            </a:r>
            <a:r>
              <a:rPr lang="en-US" altLang="zh-CN" sz="2400" dirty="0">
                <a:latin typeface="Times New Roman" panose="02020603050405020304" pitchFamily="18" charset="0"/>
                <a:cs typeface="Times New Roman" panose="02020603050405020304" pitchFamily="18" charset="0"/>
              </a:rPr>
              <a:t>/                    doctor</a:t>
            </a:r>
            <a:r>
              <a:rPr lang="zh-CN" altLang="zh-CN" sz="2400" dirty="0">
                <a:latin typeface="Times New Roman" panose="02020603050405020304" pitchFamily="18" charset="0"/>
                <a:cs typeface="Times New Roman" panose="02020603050405020304" pitchFamily="18" charset="0"/>
              </a:rPr>
              <a:t>医生</a:t>
            </a:r>
            <a:r>
              <a:rPr lang="en-US" altLang="zh-CN" sz="2400" dirty="0">
                <a:latin typeface="Times New Roman" panose="02020603050405020304" pitchFamily="18" charset="0"/>
                <a:cs typeface="Times New Roman" panose="02020603050405020304" pitchFamily="18" charset="0"/>
              </a:rPr>
              <a:t>/d </a:t>
            </a:r>
            <a:r>
              <a:rPr lang="en-US" altLang="zh-CN" sz="2400" dirty="0" err="1">
                <a:latin typeface="Times New Roman" panose="02020603050405020304" pitchFamily="18" charset="0"/>
                <a:cs typeface="Times New Roman" panose="02020603050405020304" pitchFamily="18" charset="0"/>
              </a:rPr>
              <a:t>ɒktə</a:t>
            </a:r>
            <a:r>
              <a:rPr lang="en-US" altLang="zh-CN" sz="2400" dirty="0">
                <a:latin typeface="Times New Roman" panose="02020603050405020304" pitchFamily="18" charset="0"/>
                <a:cs typeface="Times New Roman" panose="02020603050405020304" pitchFamily="18" charset="0"/>
              </a:rPr>
              <a:t>/           nurse</a:t>
            </a:r>
            <a:r>
              <a:rPr lang="zh-CN" altLang="zh-CN" sz="2400" dirty="0">
                <a:latin typeface="Times New Roman" panose="02020603050405020304" pitchFamily="18" charset="0"/>
                <a:cs typeface="Times New Roman" panose="02020603050405020304" pitchFamily="18" charset="0"/>
              </a:rPr>
              <a:t>护士</a:t>
            </a:r>
            <a:r>
              <a:rPr lang="en-US" altLang="zh-CN" sz="2400" dirty="0">
                <a:latin typeface="Times New Roman" panose="02020603050405020304" pitchFamily="18" charset="0"/>
                <a:cs typeface="Times New Roman" panose="02020603050405020304" pitchFamily="18" charset="0"/>
              </a:rPr>
              <a:t>/n ɜ:s/                                   driver</a:t>
            </a:r>
            <a:r>
              <a:rPr lang="zh-CN" altLang="zh-CN" sz="2400" dirty="0">
                <a:latin typeface="Times New Roman" panose="02020603050405020304" pitchFamily="18" charset="0"/>
                <a:cs typeface="Times New Roman" panose="02020603050405020304" pitchFamily="18" charset="0"/>
              </a:rPr>
              <a:t>司机</a:t>
            </a:r>
            <a:r>
              <a:rPr lang="en-US" altLang="zh-CN" sz="2400" dirty="0">
                <a:latin typeface="Times New Roman" panose="02020603050405020304" pitchFamily="18" charset="0"/>
                <a:cs typeface="Times New Roman" panose="02020603050405020304" pitchFamily="18" charset="0"/>
              </a:rPr>
              <a:t>/n ɜ:s/              farmer</a:t>
            </a:r>
            <a:r>
              <a:rPr lang="zh-CN" altLang="zh-CN" sz="2400" dirty="0">
                <a:latin typeface="Times New Roman" panose="02020603050405020304" pitchFamily="18" charset="0"/>
                <a:cs typeface="Times New Roman" panose="02020603050405020304" pitchFamily="18" charset="0"/>
              </a:rPr>
              <a:t>农民</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fɑ:mə</a:t>
            </a:r>
            <a:r>
              <a:rPr lang="en-US" altLang="zh-CN" sz="2400" dirty="0">
                <a:latin typeface="Times New Roman" panose="02020603050405020304" pitchFamily="18" charset="0"/>
                <a:cs typeface="Times New Roman" panose="02020603050405020304" pitchFamily="18" charset="0"/>
              </a:rPr>
              <a:t>/      </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singer</a:t>
            </a:r>
            <a:r>
              <a:rPr lang="zh-CN" altLang="zh-CN" sz="2400" dirty="0">
                <a:latin typeface="Times New Roman" panose="02020603050405020304" pitchFamily="18" charset="0"/>
                <a:cs typeface="Times New Roman" panose="02020603050405020304" pitchFamily="18" charset="0"/>
              </a:rPr>
              <a:t>歌唱家</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siŋə</a:t>
            </a:r>
            <a:r>
              <a:rPr lang="en-US" altLang="zh-CN" sz="2400" dirty="0">
                <a:latin typeface="Times New Roman" panose="02020603050405020304" pitchFamily="18" charset="0"/>
                <a:cs typeface="Times New Roman" panose="02020603050405020304" pitchFamily="18" charset="0"/>
              </a:rPr>
              <a:t>/          writer</a:t>
            </a:r>
            <a:r>
              <a:rPr lang="zh-CN" altLang="zh-CN" sz="2400" dirty="0">
                <a:latin typeface="Times New Roman" panose="02020603050405020304" pitchFamily="18" charset="0"/>
                <a:cs typeface="Times New Roman" panose="02020603050405020304" pitchFamily="18" charset="0"/>
              </a:rPr>
              <a:t>作家</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raitə</a:t>
            </a:r>
            <a:r>
              <a:rPr lang="en-US" altLang="zh-CN" sz="2400" dirty="0">
                <a:latin typeface="Times New Roman" panose="02020603050405020304" pitchFamily="18" charset="0"/>
                <a:cs typeface="Times New Roman" panose="02020603050405020304" pitchFamily="18" charset="0"/>
              </a:rPr>
              <a:t>/                            actor</a:t>
            </a:r>
            <a:r>
              <a:rPr lang="zh-CN" altLang="zh-CN" sz="2400" dirty="0">
                <a:latin typeface="Times New Roman" panose="02020603050405020304" pitchFamily="18" charset="0"/>
                <a:cs typeface="Times New Roman" panose="02020603050405020304" pitchFamily="18" charset="0"/>
              </a:rPr>
              <a:t>男演员</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æktə</a:t>
            </a:r>
            <a:r>
              <a:rPr lang="en-US" altLang="zh-CN" sz="2400" dirty="0">
                <a:latin typeface="Times New Roman" panose="02020603050405020304" pitchFamily="18" charset="0"/>
                <a:cs typeface="Times New Roman" panose="02020603050405020304" pitchFamily="18" charset="0"/>
              </a:rPr>
              <a:t>/            actress</a:t>
            </a:r>
            <a:r>
              <a:rPr lang="zh-CN" altLang="zh-CN" sz="2400" dirty="0">
                <a:latin typeface="Times New Roman" panose="02020603050405020304" pitchFamily="18" charset="0"/>
                <a:cs typeface="Times New Roman" panose="02020603050405020304" pitchFamily="18" charset="0"/>
              </a:rPr>
              <a:t>女演员</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æktris</a:t>
            </a:r>
            <a:r>
              <a:rPr lang="en-US" altLang="zh-CN" sz="2400" dirty="0">
                <a:latin typeface="Times New Roman" panose="02020603050405020304" pitchFamily="18" charset="0"/>
                <a:cs typeface="Times New Roman" panose="02020603050405020304" pitchFamily="18" charset="0"/>
              </a:rPr>
              <a:t>/                          artist</a:t>
            </a:r>
            <a:r>
              <a:rPr lang="zh-CN" altLang="zh-CN" sz="2400" dirty="0">
                <a:latin typeface="Times New Roman" panose="02020603050405020304" pitchFamily="18" charset="0"/>
                <a:cs typeface="Times New Roman" panose="02020603050405020304" pitchFamily="18" charset="0"/>
              </a:rPr>
              <a:t>艺术家</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ɑ:tist</a:t>
            </a:r>
            <a:r>
              <a:rPr lang="en-US" altLang="zh-CN" sz="2400" dirty="0">
                <a:latin typeface="Times New Roman" panose="02020603050405020304" pitchFamily="18" charset="0"/>
                <a:cs typeface="Times New Roman" panose="02020603050405020304" pitchFamily="18" charset="0"/>
              </a:rPr>
              <a:t>/           worker</a:t>
            </a:r>
            <a:r>
              <a:rPr lang="zh-CN" altLang="zh-CN" sz="2400" dirty="0">
                <a:latin typeface="Times New Roman" panose="02020603050405020304" pitchFamily="18" charset="0"/>
                <a:cs typeface="Times New Roman" panose="02020603050405020304" pitchFamily="18" charset="0"/>
              </a:rPr>
              <a:t>工人</a:t>
            </a:r>
            <a:r>
              <a:rPr lang="en-US" altLang="zh-CN" sz="2400" dirty="0">
                <a:latin typeface="Times New Roman" panose="02020603050405020304" pitchFamily="18" charset="0"/>
                <a:cs typeface="Times New Roman" panose="02020603050405020304" pitchFamily="18" charset="0"/>
              </a:rPr>
              <a:t>/w ɜ:kə/</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TV reporter</a:t>
            </a:r>
            <a:r>
              <a:rPr lang="zh-CN" altLang="zh-CN" sz="2400" dirty="0">
                <a:latin typeface="Times New Roman" panose="02020603050405020304" pitchFamily="18" charset="0"/>
                <a:cs typeface="Times New Roman" panose="02020603050405020304" pitchFamily="18" charset="0"/>
              </a:rPr>
              <a:t>电视台记者</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ri'pɔ:tə</a:t>
            </a:r>
            <a:r>
              <a:rPr lang="en-US" altLang="zh-CN" sz="2400"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engineer</a:t>
            </a:r>
            <a:r>
              <a:rPr lang="zh-CN" altLang="zh-CN" sz="2400" dirty="0">
                <a:latin typeface="Times New Roman" panose="02020603050405020304" pitchFamily="18" charset="0"/>
                <a:cs typeface="Times New Roman" panose="02020603050405020304" pitchFamily="18" charset="0"/>
              </a:rPr>
              <a:t>工程师</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endʒi'niə</a:t>
            </a:r>
            <a:r>
              <a:rPr lang="en-US" altLang="zh-CN" sz="2400" dirty="0">
                <a:latin typeface="Times New Roman" panose="02020603050405020304" pitchFamily="18" charset="0"/>
                <a:cs typeface="Times New Roman" panose="02020603050405020304" pitchFamily="18" charset="0"/>
              </a:rPr>
              <a:t>/     </a:t>
            </a:r>
            <a:endParaRPr lang="zh-CN"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policeman</a:t>
            </a:r>
            <a:r>
              <a:rPr lang="zh-CN" altLang="zh-CN" sz="2400" dirty="0">
                <a:latin typeface="Times New Roman" panose="02020603050405020304" pitchFamily="18" charset="0"/>
                <a:cs typeface="Times New Roman" panose="02020603050405020304" pitchFamily="18" charset="0"/>
              </a:rPr>
              <a:t>男警察</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pə'lismən</a:t>
            </a:r>
            <a:r>
              <a:rPr lang="en-US" altLang="zh-CN" sz="2400" dirty="0">
                <a:latin typeface="Times New Roman" panose="02020603050405020304" pitchFamily="18" charset="0"/>
                <a:cs typeface="Times New Roman" panose="02020603050405020304" pitchFamily="18" charset="0"/>
              </a:rPr>
              <a:t>/             </a:t>
            </a:r>
            <a:endParaRPr lang="en-US" altLang="zh-CN" sz="2400" dirty="0">
              <a:latin typeface="Times New Roman" panose="02020603050405020304" pitchFamily="18" charset="0"/>
              <a:cs typeface="Times New Roman" panose="02020603050405020304" pitchFamily="18" charset="0"/>
            </a:endParaRPr>
          </a:p>
          <a:p>
            <a:pPr>
              <a:lnSpc>
                <a:spcPct val="150000"/>
              </a:lnSpc>
            </a:pPr>
            <a:r>
              <a:rPr lang="en-US" altLang="zh-CN" sz="2400" dirty="0">
                <a:latin typeface="Times New Roman" panose="02020603050405020304" pitchFamily="18" charset="0"/>
                <a:cs typeface="Times New Roman" panose="02020603050405020304" pitchFamily="18" charset="0"/>
              </a:rPr>
              <a:t> policewoman </a:t>
            </a:r>
            <a:r>
              <a:rPr lang="zh-CN" altLang="zh-CN" sz="2400" dirty="0">
                <a:latin typeface="Times New Roman" panose="02020603050405020304" pitchFamily="18" charset="0"/>
                <a:cs typeface="Times New Roman" panose="02020603050405020304" pitchFamily="18" charset="0"/>
              </a:rPr>
              <a:t>女警察</a:t>
            </a:r>
            <a:r>
              <a:rPr lang="en-US" altLang="zh-CN" sz="2400" dirty="0">
                <a:latin typeface="Times New Roman" panose="02020603050405020304" pitchFamily="18" charset="0"/>
                <a:cs typeface="Times New Roman" panose="02020603050405020304" pitchFamily="18" charset="0"/>
              </a:rPr>
              <a:t>/</a:t>
            </a:r>
            <a:r>
              <a:rPr lang="en-US" altLang="zh-CN" sz="2400" dirty="0" err="1">
                <a:latin typeface="Times New Roman" panose="02020603050405020304" pitchFamily="18" charset="0"/>
                <a:cs typeface="Times New Roman" panose="02020603050405020304" pitchFamily="18" charset="0"/>
              </a:rPr>
              <a:t>pə'lis.wʊmən</a:t>
            </a:r>
            <a:r>
              <a:rPr lang="en-US" altLang="zh-CN" sz="2400" dirty="0">
                <a:latin typeface="Times New Roman" panose="02020603050405020304" pitchFamily="18" charset="0"/>
                <a:cs typeface="Times New Roman" panose="02020603050405020304" pitchFamily="18" charset="0"/>
              </a:rPr>
              <a:t>/</a:t>
            </a:r>
            <a:endParaRPr lang="zh-CN" altLang="zh-CN" sz="2400" dirty="0">
              <a:latin typeface="Times New Roman" panose="02020603050405020304" pitchFamily="18" charset="0"/>
              <a:cs typeface="Times New Roman" panose="02020603050405020304" pitchFamily="18" charset="0"/>
            </a:endParaRPr>
          </a:p>
          <a:p>
            <a:r>
              <a:rPr lang="en-US" altLang="zh-CN" dirty="0"/>
              <a:t>                     </a:t>
            </a:r>
            <a:endParaRPr lang="zh-CN" altLang="zh-CN" dirty="0"/>
          </a:p>
          <a:p>
            <a:endParaRPr lang="zh-CN" altLang="en-US" dirty="0"/>
          </a:p>
        </p:txBody>
      </p:sp>
      <p:pic>
        <p:nvPicPr>
          <p:cNvPr id="3" name="图片 2"/>
          <p:cNvPicPr>
            <a:picLocks noChangeAspect="1"/>
          </p:cNvPicPr>
          <p:nvPr>
            <p:custDataLst>
              <p:tags r:id="rId1"/>
            </p:custDataLst>
          </p:nvPr>
        </p:nvPicPr>
        <p:blipFill>
          <a:blip r:embed="rId2"/>
          <a:stretch>
            <a:fillRect/>
          </a:stretch>
        </p:blipFill>
        <p:spPr>
          <a:xfrm>
            <a:off x="551815" y="1916430"/>
            <a:ext cx="3714115" cy="26606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0" y="692696"/>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black">
                    <a:lumMod val="65000"/>
                    <a:lumOff val="35000"/>
                  </a:prstClr>
                </a:solidFill>
                <a:latin typeface="微软雅黑" panose="020B0503020204020204" pitchFamily="34" charset="-122"/>
                <a:ea typeface="微软雅黑" panose="020B0503020204020204" pitchFamily="34" charset="-122"/>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Unit 3:  My Future Job</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15" name="组合 14"/>
            <p:cNvGrpSpPr/>
            <p:nvPr/>
          </p:nvGrpSpPr>
          <p:grpSpPr>
            <a:xfrm>
              <a:off x="4906" y="3125"/>
              <a:ext cx="2917" cy="2916"/>
              <a:chOff x="3617767" y="1552534"/>
              <a:chExt cx="1852274" cy="1851387"/>
            </a:xfrm>
          </p:grpSpPr>
          <p:sp>
            <p:nvSpPr>
              <p:cNvPr id="1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Three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18" name="组合 17"/>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9"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1" name="组合 20"/>
            <p:cNvGrpSpPr/>
            <p:nvPr/>
          </p:nvGrpSpPr>
          <p:grpSpPr>
            <a:xfrm>
              <a:off x="7174" y="3819"/>
              <a:ext cx="3568" cy="3587"/>
              <a:chOff x="5057837" y="1992903"/>
              <a:chExt cx="2265375" cy="2278061"/>
            </a:xfrm>
          </p:grpSpPr>
          <p:sp>
            <p:nvSpPr>
              <p:cNvPr id="2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24" name="组合 23"/>
            <p:cNvGrpSpPr/>
            <p:nvPr/>
          </p:nvGrpSpPr>
          <p:grpSpPr>
            <a:xfrm>
              <a:off x="13925" y="3019"/>
              <a:ext cx="3329" cy="3347"/>
              <a:chOff x="9344365" y="1484784"/>
              <a:chExt cx="2113788" cy="2125625"/>
            </a:xfrm>
          </p:grpSpPr>
          <p:sp>
            <p:nvSpPr>
              <p:cNvPr id="25"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1"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33" name="组合 32"/>
            <p:cNvGrpSpPr/>
            <p:nvPr/>
          </p:nvGrpSpPr>
          <p:grpSpPr>
            <a:xfrm>
              <a:off x="9773" y="3019"/>
              <a:ext cx="2899" cy="2916"/>
              <a:chOff x="6708446" y="1484785"/>
              <a:chExt cx="1841077" cy="1851387"/>
            </a:xfrm>
          </p:grpSpPr>
          <p:sp>
            <p:nvSpPr>
              <p:cNvPr id="3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6"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37" name="组合 36"/>
            <p:cNvGrpSpPr/>
            <p:nvPr/>
          </p:nvGrpSpPr>
          <p:grpSpPr>
            <a:xfrm>
              <a:off x="2124" y="6744"/>
              <a:ext cx="13601" cy="1779"/>
              <a:chOff x="1851283" y="3850132"/>
              <a:chExt cx="8636679" cy="1129598"/>
            </a:xfrm>
          </p:grpSpPr>
          <p:sp>
            <p:nvSpPr>
              <p:cNvPr id="38"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9"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41" name="组合 6"/>
              <p:cNvGrpSpPr/>
              <p:nvPr/>
            </p:nvGrpSpPr>
            <p:grpSpPr>
              <a:xfrm>
                <a:off x="1851283" y="4270964"/>
                <a:ext cx="1560975" cy="708766"/>
                <a:chOff x="1851283" y="4270964"/>
                <a:chExt cx="1560975" cy="708766"/>
              </a:xfrm>
            </p:grpSpPr>
            <p:sp>
              <p:nvSpPr>
                <p:cNvPr id="44"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5"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8" name="Straight Connector 33"/>
                <p:cNvCxnSpPr>
                  <a:stCxn id="44" idx="6"/>
                  <a:endCxn id="45"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49" name="组合 7"/>
              <p:cNvGrpSpPr/>
              <p:nvPr/>
            </p:nvGrpSpPr>
            <p:grpSpPr>
              <a:xfrm>
                <a:off x="3412258" y="4025374"/>
                <a:ext cx="1212691" cy="866735"/>
                <a:chOff x="3412258" y="4025374"/>
                <a:chExt cx="1212691" cy="866735"/>
              </a:xfrm>
            </p:grpSpPr>
            <p:sp>
              <p:nvSpPr>
                <p:cNvPr id="52"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3" name="Straight Connector 34"/>
                <p:cNvCxnSpPr>
                  <a:stCxn id="45" idx="6"/>
                  <a:endCxn id="52"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6" name="组合 8"/>
              <p:cNvGrpSpPr/>
              <p:nvPr/>
            </p:nvGrpSpPr>
            <p:grpSpPr>
              <a:xfrm>
                <a:off x="4624950" y="4112996"/>
                <a:ext cx="1650607" cy="691492"/>
                <a:chOff x="4624950" y="4112996"/>
                <a:chExt cx="1650607" cy="691492"/>
              </a:xfrm>
            </p:grpSpPr>
            <p:sp>
              <p:nvSpPr>
                <p:cNvPr id="57"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8" name="Straight Connector 35"/>
                <p:cNvCxnSpPr>
                  <a:stCxn id="52" idx="6"/>
                  <a:endCxn id="57"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57"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8" name="Straight Connector 37"/>
              <p:cNvCxnSpPr>
                <a:stCxn id="78" idx="6"/>
                <a:endCxn id="38"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9" name="Straight Connector 38"/>
              <p:cNvCxnSpPr>
                <a:stCxn id="38" idx="6"/>
                <a:endCxn id="39"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90"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1"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7"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8"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9" name="组合 98"/>
            <p:cNvGrpSpPr/>
            <p:nvPr/>
          </p:nvGrpSpPr>
          <p:grpSpPr>
            <a:xfrm>
              <a:off x="2912" y="4831"/>
              <a:ext cx="3126" cy="3175"/>
              <a:chOff x="3617767" y="1486413"/>
              <a:chExt cx="1841077" cy="1851387"/>
            </a:xfrm>
            <a:solidFill>
              <a:schemeClr val="accent2">
                <a:lumMod val="60000"/>
                <a:lumOff val="40000"/>
              </a:schemeClr>
            </a:solidFill>
          </p:grpSpPr>
          <p:sp>
            <p:nvSpPr>
              <p:cNvPr id="100"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1"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2" name="组合 101"/>
            <p:cNvGrpSpPr/>
            <p:nvPr/>
          </p:nvGrpSpPr>
          <p:grpSpPr>
            <a:xfrm>
              <a:off x="11644" y="4606"/>
              <a:ext cx="3126" cy="3175"/>
              <a:chOff x="3617767" y="1486413"/>
              <a:chExt cx="1841077" cy="1851387"/>
            </a:xfrm>
            <a:solidFill>
              <a:schemeClr val="accent4">
                <a:lumMod val="75000"/>
              </a:schemeClr>
            </a:solidFill>
          </p:grpSpPr>
          <p:sp>
            <p:nvSpPr>
              <p:cNvPr id="103"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4" name="TextBox 5"/>
              <p:cNvSpPr txBox="1"/>
              <p:nvPr/>
            </p:nvSpPr>
            <p:spPr>
              <a:xfrm>
                <a:off x="3818119" y="1949260"/>
                <a:ext cx="1533238" cy="902077"/>
              </a:xfrm>
              <a:prstGeom prst="rect">
                <a:avLst/>
              </a:prstGeom>
              <a:grpFill/>
            </p:spPr>
            <p:txBody>
              <a:bodyPr wrap="square" lIns="121505" tIns="60753" rIns="121505" bIns="60753" rtlCol="0">
                <a:spAutoFit/>
              </a:bodyPr>
              <a:lstStyle/>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105" name="组合 104"/>
            <p:cNvGrpSpPr/>
            <p:nvPr/>
          </p:nvGrpSpPr>
          <p:grpSpPr>
            <a:xfrm>
              <a:off x="16421" y="4117"/>
              <a:ext cx="2659" cy="2604"/>
              <a:chOff x="6708446" y="1484785"/>
              <a:chExt cx="1841077" cy="1851387"/>
            </a:xfrm>
          </p:grpSpPr>
          <p:sp>
            <p:nvSpPr>
              <p:cNvPr id="106"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7"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8" name="Straight Connector 38"/>
            <p:cNvCxnSpPr>
              <a:stCxn id="39" idx="1"/>
              <a:endCxn id="109"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9"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10"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hidden="1"/>
          <p:cNvSpPr/>
          <p:nvPr/>
        </p:nvSpPr>
        <p:spPr>
          <a:xfrm>
            <a:off x="479376" y="836712"/>
            <a:ext cx="1406022"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p:spPr>
        <p:style>
          <a:lnRef idx="1">
            <a:schemeClr val="accent2"/>
          </a:lnRef>
          <a:fillRef idx="3">
            <a:schemeClr val="accent2"/>
          </a:fillRef>
          <a:effectRef idx="2">
            <a:schemeClr val="accent2"/>
          </a:effectRef>
          <a:fontRef idx="minor">
            <a:schemeClr val="lt1"/>
          </a:fontRef>
        </p:style>
        <p:txBody>
          <a:bodyPr rtlCol="0" anchor="ctr"/>
          <a:lstStyle/>
          <a:p>
            <a:pPr algn="ctr" defTabSz="914400"/>
            <a:r>
              <a:rPr lang="zh-CN" altLang="en-US" sz="1900" dirty="0">
                <a:solidFill>
                  <a:schemeClr val="bg1"/>
                </a:solidFill>
                <a:latin typeface="微软雅黑" panose="020B0503020204020204" pitchFamily="34" charset="-122"/>
                <a:ea typeface="微软雅黑" panose="020B0503020204020204" pitchFamily="34" charset="-122"/>
              </a:rPr>
              <a:t> 课前准备</a:t>
            </a:r>
            <a:endParaRPr lang="zh-CN" altLang="en-US" sz="1900" dirty="0">
              <a:solidFill>
                <a:schemeClr val="bg1"/>
              </a:solidFill>
              <a:latin typeface="微软雅黑" panose="020B0503020204020204" pitchFamily="34" charset="-122"/>
              <a:ea typeface="微软雅黑" panose="020B0503020204020204" pitchFamily="34" charset="-122"/>
            </a:endParaRPr>
          </a:p>
        </p:txBody>
      </p:sp>
      <p:pic>
        <p:nvPicPr>
          <p:cNvPr id="25" name="Picture 8"/>
          <p:cNvPicPr>
            <a:picLocks noChangeAspect="1"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8569271" y="2420888"/>
            <a:ext cx="3131001" cy="234790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30" name="矩形 29"/>
          <p:cNvSpPr/>
          <p:nvPr/>
        </p:nvSpPr>
        <p:spPr>
          <a:xfrm>
            <a:off x="491728" y="1340768"/>
            <a:ext cx="7189044" cy="5184576"/>
          </a:xfrm>
          <a:prstGeom prst="rect">
            <a:avLst/>
          </a:prstGeom>
          <a:solidFill>
            <a:schemeClr val="tx2">
              <a:lumMod val="20000"/>
              <a:lumOff val="80000"/>
            </a:schemeClr>
          </a:solidFill>
          <a:ln w="9525" algn="ctr">
            <a:solidFill>
              <a:schemeClr val="tx2">
                <a:lumMod val="20000"/>
                <a:lumOff val="80000"/>
              </a:schemeClr>
            </a:solidFill>
            <a:miter lim="800000"/>
          </a:ln>
          <a:effectLst/>
        </p:spPr>
        <p:txBody>
          <a:bodyPr wrap="none" anchor="ctr"/>
          <a:lstStyle/>
          <a:p>
            <a:pPr lvl="0">
              <a:lnSpc>
                <a:spcPct val="150000"/>
              </a:lnSpc>
            </a:pPr>
            <a:r>
              <a:rPr lang="en-US" altLang="zh-CN" sz="2800" dirty="0">
                <a:latin typeface="Times New Roman" panose="02020603050405020304" pitchFamily="18" charset="0"/>
                <a:cs typeface="Times New Roman" panose="02020603050405020304" pitchFamily="18" charset="0"/>
              </a:rPr>
              <a:t>1. What kind of people do you see in the picture? </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2. I see a policeman. </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3. Who is the man in red jacket? </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4. What do you want to be in the future? </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5. I think your father has a wonderful job.</a:t>
            </a:r>
            <a:endParaRPr lang="zh-CN"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6. I want to be a teacher just like you. </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7. I hope your dream can come </a:t>
            </a:r>
            <a:r>
              <a:rPr lang="en-US" altLang="zh-CN" sz="2800" dirty="0" err="1">
                <a:latin typeface="Times New Roman" panose="02020603050405020304" pitchFamily="18" charset="0"/>
                <a:cs typeface="Times New Roman" panose="02020603050405020304" pitchFamily="18" charset="0"/>
              </a:rPr>
              <a:t>ture</a:t>
            </a:r>
            <a:r>
              <a:rPr lang="en-US" altLang="zh-CN" sz="2800" dirty="0">
                <a:latin typeface="Times New Roman" panose="02020603050405020304" pitchFamily="18" charset="0"/>
                <a:cs typeface="Times New Roman" panose="02020603050405020304" pitchFamily="18" charset="0"/>
              </a:rPr>
              <a:t>. </a:t>
            </a:r>
            <a:endParaRPr lang="zh-CN" altLang="en-US" sz="2800" kern="0"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2" name="任意多边形 31"/>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Three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Unit 3:  My Future Job</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ppt_x</p:attrName>
                                        </p:attrNameLst>
                                      </p:cBhvr>
                                      <p:tavLst>
                                        <p:tav tm="0">
                                          <p:val>
                                            <p:strVal val="#ppt_x-#ppt_w*1.125000"/>
                                          </p:val>
                                        </p:tav>
                                        <p:tav tm="100000">
                                          <p:val>
                                            <p:strVal val="#ppt_x"/>
                                          </p:val>
                                        </p:tav>
                                      </p:tavLst>
                                    </p:anim>
                                    <p:animEffect transition="in" filter="wipe(right)">
                                      <p:cBhvr>
                                        <p:cTn id="8" dur="500"/>
                                        <p:tgtEl>
                                          <p:spTgt spid="29"/>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2000"/>
                                        <p:tgtEl>
                                          <p:spTgt spid="3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2000"/>
                                        <p:tgtEl>
                                          <p:spTgt spid="33"/>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750"/>
                                        <p:tgtEl>
                                          <p:spTgt spid="30"/>
                                        </p:tgtEl>
                                      </p:cBhvr>
                                    </p:animEffect>
                                    <p:anim calcmode="lin" valueType="num">
                                      <p:cBhvr>
                                        <p:cTn id="20" dur="750" fill="hold"/>
                                        <p:tgtEl>
                                          <p:spTgt spid="30"/>
                                        </p:tgtEl>
                                        <p:attrNameLst>
                                          <p:attrName>ppt_x</p:attrName>
                                        </p:attrNameLst>
                                      </p:cBhvr>
                                      <p:tavLst>
                                        <p:tav tm="0">
                                          <p:val>
                                            <p:strVal val="#ppt_x"/>
                                          </p:val>
                                        </p:tav>
                                        <p:tav tm="100000">
                                          <p:val>
                                            <p:strVal val="#ppt_x"/>
                                          </p:val>
                                        </p:tav>
                                      </p:tavLst>
                                    </p:anim>
                                    <p:anim calcmode="lin" valueType="num">
                                      <p:cBhvr>
                                        <p:cTn id="21" dur="7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Lst>
  </p:timing>
</p:sld>
</file>

<file path=ppt/tags/tag1.xml><?xml version="1.0" encoding="utf-8"?>
<p:tagLst xmlns:p="http://schemas.openxmlformats.org/presentationml/2006/main">
  <p:tag name="KSO_WM_BEAUTIFY_FLAG" val=""/>
</p:tagLst>
</file>

<file path=ppt/tags/tag2.xml><?xml version="1.0" encoding="utf-8"?>
<p:tagLst xmlns:p="http://schemas.openxmlformats.org/presentationml/2006/main">
  <p:tag name="ISPRING_PRESENTATION_TITLE" val="模板071.pptx"/>
  <p:tag name="KSO_WPP_MARK_KEY" val="2fa77eeb-7d50-47ae-a339-329cbcf36a04"/>
  <p:tag name="COMMONDATA" val="eyJoZGlkIjoiMzgzMmNlNThmZDk1NWYxNzgyMWFiNTExMTJlZjUzMWMifQ=="/>
  <p:tag name="commondata" val="eyJoZGlkIjoiZjdiOGFjM2M0NGUyZmI3Y2QxMDA4NDEwODk2NzQyYWQifQ=="/>
</p:tagLst>
</file>

<file path=ppt/theme/_rels/theme1.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_rels/theme2.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_rels/theme3.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_rels/theme4.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_rels/theme5.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8372</Words>
  <Application>WPS 演示</Application>
  <PresentationFormat>宽屏</PresentationFormat>
  <Paragraphs>599</Paragraphs>
  <Slides>30</Slides>
  <Notes>27</Notes>
  <HiddenSlides>0</HiddenSlides>
  <MMClips>1</MMClips>
  <ScaleCrop>false</ScaleCrop>
  <HeadingPairs>
    <vt:vector size="6" baseType="variant">
      <vt:variant>
        <vt:lpstr>已用的字体</vt:lpstr>
      </vt:variant>
      <vt:variant>
        <vt:i4>19</vt:i4>
      </vt:variant>
      <vt:variant>
        <vt:lpstr>主题</vt:lpstr>
      </vt:variant>
      <vt:variant>
        <vt:i4>5</vt:i4>
      </vt:variant>
      <vt:variant>
        <vt:lpstr>幻灯片标题</vt:lpstr>
      </vt:variant>
      <vt:variant>
        <vt:i4>30</vt:i4>
      </vt:variant>
    </vt:vector>
  </HeadingPairs>
  <TitlesOfParts>
    <vt:vector size="54" baseType="lpstr">
      <vt:lpstr>Arial</vt:lpstr>
      <vt:lpstr>宋体</vt:lpstr>
      <vt:lpstr>Wingdings</vt:lpstr>
      <vt:lpstr>Roboto condensed</vt:lpstr>
      <vt:lpstr>Segoe Print</vt:lpstr>
      <vt:lpstr>微软雅黑</vt:lpstr>
      <vt:lpstr>华康俪金黑W8(P)</vt:lpstr>
      <vt:lpstr>黑体</vt:lpstr>
      <vt:lpstr>经典繁仿黑</vt:lpstr>
      <vt:lpstr>Copperplate Gothic Bold</vt:lpstr>
      <vt:lpstr>Times New Roman</vt:lpstr>
      <vt:lpstr>Calibri</vt:lpstr>
      <vt:lpstr>Arial</vt:lpstr>
      <vt:lpstr>Rockwell</vt:lpstr>
      <vt:lpstr>Roboto Light</vt:lpstr>
      <vt:lpstr>Arial Unicode MS</vt:lpstr>
      <vt:lpstr>Calibri</vt:lpstr>
      <vt:lpstr>Open Sans Light</vt:lpstr>
      <vt:lpstr>Malgun Gothic</vt:lpstr>
      <vt:lpstr>Office 主题</vt:lpstr>
      <vt:lpstr>1_Office 主题</vt:lpstr>
      <vt:lpstr>2_Office 主题</vt:lpstr>
      <vt:lpstr>3_Office 主题</vt:lpstr>
      <vt:lpstr>4_Office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模板071.pptx</dc:title>
  <dc:creator/>
  <cp:lastModifiedBy>糯米丸子。</cp:lastModifiedBy>
  <cp:revision>3</cp:revision>
  <dcterms:created xsi:type="dcterms:W3CDTF">2023-08-02T05:48:00Z</dcterms:created>
  <dcterms:modified xsi:type="dcterms:W3CDTF">2024-06-13T01:19:18Z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05748A9EA1F9452B82EDFF044B3159BD_12</vt:lpwstr>
  </property>
  <property fmtid="{D5CDD505-2E9C-101B-9397-08002B2CF9AE}" pid="3" name="KSOProductBuildVer">
    <vt:lpwstr>2052-12.1.0.16929</vt:lpwstr>
  </property>
</Properties>
</file>